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4565-C238-C14D-ABAD-494BC2FCE574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86248-6C87-EF40-985E-EFF858D1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7ECF8-F48A-A54A-8EAB-8E2AF3C7BB05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C9E55-72AA-A744-AE59-68AF99D82F6F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951E3-7085-6949-9034-DBCCDEE0630C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A260F-54C0-0049-AAB0-F381B11756C8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C2BF7-43B6-5A4D-BAAE-1FB843CF8919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B55FD-28EF-0842-A99B-44D8D0035F25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7D11-864D-EE4B-BD8E-70AA25A061E5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4FDAB-25F8-7A46-ACF6-58E3DCC86678}" type="slidenum">
              <a:rPr lang="en-US"/>
              <a:pPr/>
              <a:t>5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D76B4-EAFD-E340-8123-239EF6D3CC78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FD280-D081-FB4A-98F9-9CCA4C75F0AB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EAC68-DFAD-314C-83E5-596972C1B29A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3E743-73B3-654A-BDE1-52AF9255B045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ED5F-E801-CF43-9ED4-4A4D91B6B21D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1E88-54FD-324F-9A3F-20C0CEDE6C15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CCFF-63BA-1B4E-B954-39F9A0BE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6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262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thelas Regular"/>
                <a:cs typeface="Athelas Regular"/>
              </a:rPr>
              <a:t>Chapter 4 Sections 2 &amp; 3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thelas Regular"/>
              <a:cs typeface="Athelas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3074"/>
            <a:ext cx="6400800" cy="963464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Assyrian and Persian Empires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179388"/>
            <a:ext cx="213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charset="0"/>
              </a:rPr>
              <a:t>Persian Rule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81000" y="6858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Cambyses and Darius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Cyrus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Times New Roman" charset="0"/>
              </a:rPr>
              <a:t>s son,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Cambyses</a:t>
            </a:r>
            <a:r>
              <a:rPr lang="en-US">
                <a:latin typeface="Times New Roman" charset="0"/>
              </a:rPr>
              <a:t>, conquers Egypt but rules </a:t>
            </a:r>
          </a:p>
          <a:p>
            <a:r>
              <a:rPr lang="en-US">
                <a:latin typeface="Times New Roman" charset="0"/>
              </a:rPr>
              <a:t>	_______________________</a:t>
            </a:r>
          </a:p>
          <a:p>
            <a:r>
              <a:rPr lang="en-US">
                <a:latin typeface="Times New Roman" charset="0"/>
              </a:rPr>
              <a:t>•	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Darius</a:t>
            </a:r>
            <a:r>
              <a:rPr lang="en-US">
                <a:latin typeface="Times New Roman" charset="0"/>
              </a:rPr>
              <a:t> seizes control, establishes __________________; expands </a:t>
            </a:r>
          </a:p>
          <a:p>
            <a:r>
              <a:rPr lang="en-US">
                <a:latin typeface="Times New Roman" charset="0"/>
              </a:rPr>
              <a:t>	empire to India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8458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Provinces and Satraps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Darius divides empire into 20 areas of local administration</a:t>
            </a:r>
          </a:p>
          <a:p>
            <a:r>
              <a:rPr lang="en-US">
                <a:latin typeface="Times New Roman" charset="0"/>
              </a:rPr>
              <a:t>•	Appoints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satraps </a:t>
            </a:r>
            <a:r>
              <a:rPr lang="en-US">
                <a:latin typeface="Times New Roman" charset="0"/>
              </a:rPr>
              <a:t>— ____________________—to rule each area</a:t>
            </a:r>
          </a:p>
          <a:p>
            <a:r>
              <a:rPr lang="en-US">
                <a:latin typeface="Times New Roman" charset="0"/>
              </a:rPr>
              <a:t>•	Builds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_________________________</a:t>
            </a:r>
            <a:r>
              <a:rPr lang="en-US">
                <a:latin typeface="Times New Roman" charset="0"/>
              </a:rPr>
              <a:t> to make communication </a:t>
            </a:r>
          </a:p>
          <a:p>
            <a:r>
              <a:rPr lang="en-US">
                <a:latin typeface="Times New Roman" charset="0"/>
              </a:rPr>
              <a:t>	within empire easier</a:t>
            </a:r>
          </a:p>
          <a:p>
            <a:r>
              <a:rPr lang="en-US">
                <a:latin typeface="Times New Roman" charset="0"/>
              </a:rPr>
              <a:t>•	Issues _______________ that can be used throughout the empire</a:t>
            </a:r>
          </a:p>
        </p:txBody>
      </p:sp>
    </p:spTree>
    <p:extLst>
      <p:ext uri="{BB962C8B-B14F-4D97-AF65-F5344CB8AC3E}">
        <p14:creationId xmlns:p14="http://schemas.microsoft.com/office/powerpoint/2010/main" val="862265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715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2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481138"/>
            <a:ext cx="78200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714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1000" y="214313"/>
            <a:ext cx="865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b="1">
                <a:latin typeface="Times New Roman" charset="0"/>
              </a:rPr>
              <a:t>Persian gold stater (coin) used in Egypt after Persian conquest (5th century B.C.).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61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179388"/>
            <a:ext cx="318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charset="0"/>
              </a:rPr>
              <a:t>The Persian Legacy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81000" y="6858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Zoroaster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Persian thinker called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Zoroaster</a:t>
            </a:r>
            <a:r>
              <a:rPr lang="en-US">
                <a:latin typeface="Times New Roman" charset="0"/>
              </a:rPr>
              <a:t> develops new _______________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845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Zoroaster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Times New Roman" charset="0"/>
              </a:rPr>
              <a:t>s Teachings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Life is a battleground between ____________ and ____________</a:t>
            </a:r>
          </a:p>
          <a:p>
            <a:r>
              <a:rPr lang="en-US">
                <a:latin typeface="Times New Roman" charset="0"/>
              </a:rPr>
              <a:t>•	________ god will judge us by how well we fight for good</a:t>
            </a:r>
          </a:p>
          <a:p>
            <a:r>
              <a:rPr lang="en-US">
                <a:latin typeface="Times New Roman" charset="0"/>
              </a:rPr>
              <a:t>•	Zoroastrianism influenced Judaism, Christianity, and Islam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" y="4495800"/>
            <a:ext cx="845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Political Order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Through ___________________ and good government, Persians </a:t>
            </a:r>
          </a:p>
          <a:p>
            <a:r>
              <a:rPr lang="en-US">
                <a:latin typeface="Times New Roman" charset="0"/>
              </a:rPr>
              <a:t>	bring political order</a:t>
            </a:r>
          </a:p>
          <a:p>
            <a:r>
              <a:rPr lang="en-US">
                <a:latin typeface="Times New Roman" charset="0"/>
              </a:rPr>
              <a:t>•	Preserve earlier cultures, find new ways to live and rule</a:t>
            </a:r>
          </a:p>
        </p:txBody>
      </p:sp>
    </p:spTree>
    <p:extLst>
      <p:ext uri="{BB962C8B-B14F-4D97-AF65-F5344CB8AC3E}">
        <p14:creationId xmlns:p14="http://schemas.microsoft.com/office/powerpoint/2010/main" val="2075481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4" grpId="0" autoUpdateAnimBg="0"/>
      <p:bldP spid="5325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16325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838200" y="228600"/>
            <a:ext cx="7448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b="1">
                <a:latin typeface="Times New Roman" charset="0"/>
              </a:rPr>
              <a:t>Zoroaster, Persian prophet (about 628-551 B.C.), educating his people.</a:t>
            </a:r>
            <a:r>
              <a:rPr lang="en-US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85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685800"/>
            <a:ext cx="379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Times New Roman" charset="0"/>
              </a:rPr>
              <a:t>A Mighty Military Machine</a:t>
            </a:r>
            <a:endParaRPr lang="en-US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552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B6E19"/>
                </a:solidFill>
                <a:latin typeface="Times New Roman" charset="0"/>
              </a:rPr>
              <a:t>Section 2 – The Assyrian Empire</a:t>
            </a:r>
            <a:endParaRPr lang="en-US" sz="3000">
              <a:latin typeface="Times New Roman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>
                <a:latin typeface="Times New Roman" charset="0"/>
              </a:rPr>
              <a:t>Assyria</a:t>
            </a:r>
            <a:endParaRPr lang="en-US" sz="2200">
              <a:latin typeface="Times New Roman" charset="0"/>
            </a:endParaRPr>
          </a:p>
          <a:p>
            <a:r>
              <a:rPr lang="en-US" sz="2200">
                <a:latin typeface="Times New Roman" charset="0"/>
              </a:rPr>
              <a:t>•	</a:t>
            </a:r>
            <a:r>
              <a:rPr lang="en-US" sz="2200" b="1">
                <a:solidFill>
                  <a:srgbClr val="008000"/>
                </a:solidFill>
                <a:latin typeface="Times New Roman" charset="0"/>
              </a:rPr>
              <a:t>Assyria</a:t>
            </a:r>
            <a:r>
              <a:rPr lang="en-US" sz="2200">
                <a:latin typeface="Times New Roman" charset="0"/>
              </a:rPr>
              <a:t> uses _________________ might to acquire empire across</a:t>
            </a:r>
          </a:p>
          <a:p>
            <a:r>
              <a:rPr lang="en-US" sz="2200">
                <a:latin typeface="Times New Roman" charset="0"/>
              </a:rPr>
              <a:t>	Southwest Asia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68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>
                <a:latin typeface="Times New Roman" charset="0"/>
              </a:rPr>
              <a:t>The Rise of a Warrior People</a:t>
            </a:r>
            <a:endParaRPr lang="en-US" sz="2200">
              <a:latin typeface="Times New Roman" charset="0"/>
            </a:endParaRPr>
          </a:p>
          <a:p>
            <a:r>
              <a:rPr lang="en-US" sz="2200">
                <a:latin typeface="Times New Roman" charset="0"/>
              </a:rPr>
              <a:t>•	After invasions in Mesopotamia, Assyrians develop warlike </a:t>
            </a:r>
          </a:p>
          <a:p>
            <a:r>
              <a:rPr lang="en-US" sz="2200">
                <a:latin typeface="Times New Roman" charset="0"/>
              </a:rPr>
              <a:t>	behavior</a:t>
            </a:r>
          </a:p>
          <a:p>
            <a:r>
              <a:rPr lang="en-US" sz="2200">
                <a:latin typeface="Times New Roman" charset="0"/>
              </a:rPr>
              <a:t>•	Assyrian king </a:t>
            </a:r>
            <a:r>
              <a:rPr lang="en-US" sz="2200" b="1">
                <a:solidFill>
                  <a:srgbClr val="008000"/>
                </a:solidFill>
                <a:latin typeface="Times New Roman" charset="0"/>
              </a:rPr>
              <a:t>_____________________</a:t>
            </a:r>
            <a:r>
              <a:rPr lang="en-US" sz="2200">
                <a:latin typeface="Times New Roman" charset="0"/>
              </a:rPr>
              <a:t> brutally destroys enemies</a:t>
            </a:r>
            <a:endParaRPr lang="en-US">
              <a:latin typeface="Times New Roman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04800" y="11430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2400" y="4191000"/>
            <a:ext cx="87630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>
                <a:latin typeface="Times New Roman" charset="0"/>
              </a:rPr>
              <a:t>Military Organization and Conquest</a:t>
            </a:r>
            <a:endParaRPr lang="en-US" sz="2200">
              <a:latin typeface="Times New Roman" charset="0"/>
            </a:endParaRPr>
          </a:p>
          <a:p>
            <a:r>
              <a:rPr lang="en-US" sz="2200">
                <a:latin typeface="Times New Roman" charset="0"/>
              </a:rPr>
              <a:t>•	Glorified armies wear metal armor, copper helmets, leather 	</a:t>
            </a:r>
          </a:p>
          <a:p>
            <a:r>
              <a:rPr lang="en-US" sz="2200">
                <a:latin typeface="Times New Roman" charset="0"/>
              </a:rPr>
              <a:t>	protection</a:t>
            </a:r>
          </a:p>
          <a:p>
            <a:r>
              <a:rPr lang="en-US" sz="2200">
                <a:latin typeface="Times New Roman" charset="0"/>
              </a:rPr>
              <a:t>•	Use iron weapons, ______________________ skill, and brute force </a:t>
            </a:r>
          </a:p>
          <a:p>
            <a:r>
              <a:rPr lang="en-US" sz="2200">
                <a:latin typeface="Times New Roman" charset="0"/>
              </a:rPr>
              <a:t>	to conquer cities</a:t>
            </a:r>
          </a:p>
          <a:p>
            <a:r>
              <a:rPr lang="en-US" sz="2200">
                <a:latin typeface="Times New Roman" charset="0"/>
              </a:rPr>
              <a:t>•	_____________, ________________, or __________________ captive </a:t>
            </a:r>
          </a:p>
          <a:p>
            <a:r>
              <a:rPr lang="en-US" sz="2200">
                <a:latin typeface="Times New Roman" charset="0"/>
              </a:rPr>
              <a:t>	peoples to distant lands</a:t>
            </a:r>
          </a:p>
        </p:txBody>
      </p:sp>
    </p:spTree>
    <p:extLst>
      <p:ext uri="{BB962C8B-B14F-4D97-AF65-F5344CB8AC3E}">
        <p14:creationId xmlns:p14="http://schemas.microsoft.com/office/powerpoint/2010/main" val="93992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  <p:bldP spid="286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943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1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17938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charset="0"/>
              </a:rPr>
              <a:t>The Empire Expands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57200" y="6858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Kings of Assyria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Defeat Syria, Palestine, Babylonia between 850 and 650 B.C.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Assyrian Rule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Creates a central authority over ______________ governors of 	dependent regions</a:t>
            </a:r>
          </a:p>
          <a:p>
            <a:r>
              <a:rPr lang="en-US">
                <a:latin typeface="Times New Roman" charset="0"/>
              </a:rPr>
              <a:t>•	Collects ___________ and ________________ from conquered </a:t>
            </a:r>
          </a:p>
          <a:p>
            <a:r>
              <a:rPr lang="en-US">
                <a:latin typeface="Times New Roman" charset="0"/>
              </a:rPr>
              <a:t>	lands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830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Assyrian Culture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Rulers build great cities, including capital at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_______________</a:t>
            </a:r>
          </a:p>
          <a:p>
            <a:r>
              <a:rPr lang="en-US">
                <a:latin typeface="Times New Roman" charset="0"/>
              </a:rPr>
              <a:t>•	Carved sculptures of military campaigns and the lion hunt</a:t>
            </a:r>
          </a:p>
          <a:p>
            <a:r>
              <a:rPr lang="en-US">
                <a:latin typeface="Times New Roman" charset="0"/>
              </a:rPr>
              <a:t>•	King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Ashurbanipal</a:t>
            </a:r>
            <a:r>
              <a:rPr lang="en-US">
                <a:latin typeface="Times New Roman" charset="0"/>
              </a:rPr>
              <a:t> builds library of ______________ tablets; </a:t>
            </a:r>
          </a:p>
          <a:p>
            <a:r>
              <a:rPr lang="en-US">
                <a:latin typeface="Times New Roman" charset="0"/>
              </a:rPr>
              <a:t>	</a:t>
            </a:r>
            <a:r>
              <a:rPr lang="en-US" i="1">
                <a:latin typeface="Times New Roman" charset="0"/>
              </a:rPr>
              <a:t>Epic of Gilgamesh</a:t>
            </a:r>
          </a:p>
        </p:txBody>
      </p:sp>
    </p:spTree>
    <p:extLst>
      <p:ext uri="{BB962C8B-B14F-4D97-AF65-F5344CB8AC3E}">
        <p14:creationId xmlns:p14="http://schemas.microsoft.com/office/powerpoint/2010/main" val="3277319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4" grpId="0" autoUpdateAnimBg="0"/>
      <p:bldP spid="327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673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38200" y="2514600"/>
            <a:ext cx="7523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>
                <a:latin typeface="Times New Roman" charset="0"/>
              </a:rPr>
              <a:t>King Ashurbanipal killing a lion (about 645 B.C.). Palace of Ashurbanipal, Nineveh.</a:t>
            </a:r>
            <a:r>
              <a:rPr lang="en-US" sz="1600">
                <a:latin typeface="Times New Roman" charset="0"/>
              </a:rPr>
              <a:t>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2766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43000" y="6172200"/>
            <a:ext cx="689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>
                <a:latin typeface="Times New Roman" charset="0"/>
              </a:rPr>
              <a:t>Cuneiform tablet with Code of Hammurabi (copy; original about 1750 B.C.).</a:t>
            </a:r>
            <a:r>
              <a:rPr lang="en-US" sz="1600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20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179388"/>
            <a:ext cx="650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charset="0"/>
              </a:rPr>
              <a:t>Rebirth of Babylon Under the Chaldeans 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04800" y="6858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Early Warnings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Empire _______________________, __________________ earns </a:t>
            </a:r>
          </a:p>
          <a:p>
            <a:r>
              <a:rPr lang="en-US">
                <a:latin typeface="Times New Roman" charset="0"/>
              </a:rPr>
              <a:t>	many enemies, Ashurbanipal dies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Decline and Fall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Army of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Medes </a:t>
            </a:r>
            <a:r>
              <a:rPr lang="en-US">
                <a:latin typeface="Times New Roman" charset="0"/>
              </a:rPr>
              <a:t>and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Chaldeans</a:t>
            </a:r>
            <a:r>
              <a:rPr lang="en-US">
                <a:latin typeface="Times New Roman" charset="0"/>
              </a:rPr>
              <a:t> destroys Nineveh (612 B.C.); </a:t>
            </a:r>
          </a:p>
          <a:p>
            <a:r>
              <a:rPr lang="en-US">
                <a:latin typeface="Times New Roman" charset="0"/>
              </a:rPr>
              <a:t>	library survives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8534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Rebirth of Babylon Under the Chaldeans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Chaldeans make Babylon capital of own empire</a:t>
            </a:r>
          </a:p>
          <a:p>
            <a:r>
              <a:rPr lang="en-US">
                <a:latin typeface="Times New Roman" charset="0"/>
              </a:rPr>
              <a:t>•	King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Nebuchadnezzar</a:t>
            </a:r>
            <a:r>
              <a:rPr lang="en-US">
                <a:latin typeface="Times New Roman" charset="0"/>
              </a:rPr>
              <a:t> builds legendary </a:t>
            </a:r>
          </a:p>
          <a:p>
            <a:r>
              <a:rPr lang="en-US">
                <a:latin typeface="Times New Roman" charset="0"/>
              </a:rPr>
              <a:t>	_________________________________________________</a:t>
            </a:r>
          </a:p>
          <a:p>
            <a:r>
              <a:rPr lang="en-US">
                <a:latin typeface="Times New Roman" charset="0"/>
              </a:rPr>
              <a:t>•	Builds tall ziggurats; astronomers make discoveries about </a:t>
            </a:r>
          </a:p>
          <a:p>
            <a:r>
              <a:rPr lang="en-US">
                <a:latin typeface="Times New Roman" charset="0"/>
              </a:rPr>
              <a:t>	____________________________</a:t>
            </a:r>
          </a:p>
          <a:p>
            <a:r>
              <a:rPr lang="en-US">
                <a:latin typeface="Times New Roman" charset="0"/>
              </a:rPr>
              <a:t>•	Chaldean Empire falls to Persians; they adopt Assyrian inventions</a:t>
            </a:r>
          </a:p>
        </p:txBody>
      </p:sp>
    </p:spTree>
    <p:extLst>
      <p:ext uri="{BB962C8B-B14F-4D97-AF65-F5344CB8AC3E}">
        <p14:creationId xmlns:p14="http://schemas.microsoft.com/office/powerpoint/2010/main" val="1364496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70" grpId="0" autoUpdateAnimBg="0"/>
      <p:bldP spid="368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32968544_c172f3d8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52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15963"/>
          </a:xfrm>
        </p:spPr>
        <p:txBody>
          <a:bodyPr/>
          <a:lstStyle/>
          <a:p>
            <a:r>
              <a:rPr lang="en-US" sz="4000">
                <a:solidFill>
                  <a:srgbClr val="006600"/>
                </a:solidFill>
              </a:rPr>
              <a:t>Hanging Gardens of Babylon</a:t>
            </a:r>
          </a:p>
        </p:txBody>
      </p:sp>
    </p:spTree>
    <p:extLst>
      <p:ext uri="{BB962C8B-B14F-4D97-AF65-F5344CB8AC3E}">
        <p14:creationId xmlns:p14="http://schemas.microsoft.com/office/powerpoint/2010/main" val="24141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762000"/>
            <a:ext cx="282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The Rise of Persia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230188"/>
            <a:ext cx="5316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B6E19"/>
                </a:solidFill>
                <a:latin typeface="Times New Roman" charset="0"/>
              </a:rPr>
              <a:t>Section 3 – The Persian Empire</a:t>
            </a:r>
            <a:endParaRPr lang="en-US" sz="3000">
              <a:latin typeface="Times New Roman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The Persian Homeland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Persia (ancient _____________) has fertile land and minerals</a:t>
            </a:r>
          </a:p>
          <a:p>
            <a:r>
              <a:rPr lang="en-US">
                <a:latin typeface="Times New Roman" charset="0"/>
              </a:rPr>
              <a:t>•	Medes and Persians rose to power there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57200" y="12192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28600" y="3048000"/>
            <a:ext cx="8686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Cyrus the Great Founds an Empire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•	Starting in 550 B.C., Persian king 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Cyrus</a:t>
            </a:r>
            <a:r>
              <a:rPr lang="en-US">
                <a:latin typeface="Times New Roman" charset="0"/>
              </a:rPr>
              <a:t> conquers neighboring </a:t>
            </a:r>
          </a:p>
          <a:p>
            <a:r>
              <a:rPr lang="en-US">
                <a:latin typeface="Times New Roman" charset="0"/>
              </a:rPr>
              <a:t>	lands</a:t>
            </a:r>
          </a:p>
          <a:p>
            <a:r>
              <a:rPr lang="en-US">
                <a:latin typeface="Times New Roman" charset="0"/>
              </a:rPr>
              <a:t>•	Governs with _____________________ toward conquered peoples </a:t>
            </a:r>
          </a:p>
          <a:p>
            <a:r>
              <a:rPr lang="en-US">
                <a:latin typeface="Times New Roman" charset="0"/>
              </a:rPr>
              <a:t>•	Honors local customs, including religious ones</a:t>
            </a:r>
          </a:p>
          <a:p>
            <a:r>
              <a:rPr lang="en-US">
                <a:latin typeface="Times New Roman" charset="0"/>
              </a:rPr>
              <a:t>•	Allows ______________ to return to Israel to rebuild temple of </a:t>
            </a:r>
          </a:p>
          <a:p>
            <a:r>
              <a:rPr lang="en-US">
                <a:latin typeface="Times New Roman" charset="0"/>
              </a:rPr>
              <a:t>	Jerusalem</a:t>
            </a:r>
          </a:p>
        </p:txBody>
      </p:sp>
    </p:spTree>
    <p:extLst>
      <p:ext uri="{BB962C8B-B14F-4D97-AF65-F5344CB8AC3E}">
        <p14:creationId xmlns:p14="http://schemas.microsoft.com/office/powerpoint/2010/main" val="1714454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497046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sz="1600" b="1">
                <a:latin typeface="Times New Roman" charset="0"/>
              </a:rPr>
              <a:t>Construction of temple of Jerusalem under Solomon.Manuscript (15th century), Jean Fouquet.</a:t>
            </a:r>
            <a:r>
              <a:rPr 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50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212</Words>
  <Application>Microsoft Macintosh PowerPoint</Application>
  <PresentationFormat>On-screen Show (4:3)</PresentationFormat>
  <Paragraphs>98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4 Sections 2 &amp;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Hanging Gardens of Babylon</vt:lpstr>
      <vt:lpstr>PowerPoint Presentation</vt:lpstr>
      <vt:lpstr>Construction of temple of Jerusalem under Solomon.Manuscript (15th century), Jean Fouquet.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Champion</dc:creator>
  <cp:lastModifiedBy>Brandon Champion</cp:lastModifiedBy>
  <cp:revision>2</cp:revision>
  <dcterms:created xsi:type="dcterms:W3CDTF">2015-12-15T14:59:12Z</dcterms:created>
  <dcterms:modified xsi:type="dcterms:W3CDTF">2015-12-15T15:09:48Z</dcterms:modified>
</cp:coreProperties>
</file>