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37BB0-FC4F-0947-89F4-5957BB5680AA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8EC53-A24B-0E4C-939D-3659947B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1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85863" y="696913"/>
            <a:ext cx="4545012" cy="3409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2650" y="4340225"/>
            <a:ext cx="5076825" cy="4106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DA98-ED61-A24F-AF1F-D3DAC379DB28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C247-7642-2749-BBB5-2838A4738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2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DA98-ED61-A24F-AF1F-D3DAC379DB28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C247-7642-2749-BBB5-2838A4738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7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DA98-ED61-A24F-AF1F-D3DAC379DB28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C247-7642-2749-BBB5-2838A4738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4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DA98-ED61-A24F-AF1F-D3DAC379DB28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C247-7642-2749-BBB5-2838A4738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8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DA98-ED61-A24F-AF1F-D3DAC379DB28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C247-7642-2749-BBB5-2838A4738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8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DA98-ED61-A24F-AF1F-D3DAC379DB28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C247-7642-2749-BBB5-2838A4738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3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DA98-ED61-A24F-AF1F-D3DAC379DB28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C247-7642-2749-BBB5-2838A4738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1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DA98-ED61-A24F-AF1F-D3DAC379DB28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C247-7642-2749-BBB5-2838A4738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1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DA98-ED61-A24F-AF1F-D3DAC379DB28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C247-7642-2749-BBB5-2838A4738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9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DA98-ED61-A24F-AF1F-D3DAC379DB28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C247-7642-2749-BBB5-2838A4738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1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DA98-ED61-A24F-AF1F-D3DAC379DB28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C247-7642-2749-BBB5-2838A4738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6DA98-ED61-A24F-AF1F-D3DAC379DB28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CC247-7642-2749-BBB5-2838A4738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lilt.ilstu.edu/cheri/images/potato_eaters.jpg" TargetMode="Externa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b/b0/IRA_Resistance_Poster.jpg" TargetMode="Externa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hyperlink" Target="http://en.wikipedia.org/wiki/Free_association_(psychology)" TargetMode="External"/><Relationship Id="rId12" Type="http://schemas.openxmlformats.org/officeDocument/2006/relationships/hyperlink" Target="http://en.wikipedia.org/wiki/Transference" TargetMode="External"/><Relationship Id="rId13" Type="http://schemas.openxmlformats.org/officeDocument/2006/relationships/hyperlink" Target="http://en.wikipedia.org/wiki/Dream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n.wikipedia.org/wiki/Austria" TargetMode="External"/><Relationship Id="rId3" Type="http://schemas.openxmlformats.org/officeDocument/2006/relationships/hyperlink" Target="http://en.wikipedia.org/wiki/Psychiatrist" TargetMode="External"/><Relationship Id="rId4" Type="http://schemas.openxmlformats.org/officeDocument/2006/relationships/hyperlink" Target="http://en.wikipedia.org/wiki/Psychoanalysis" TargetMode="External"/><Relationship Id="rId5" Type="http://schemas.openxmlformats.org/officeDocument/2006/relationships/hyperlink" Target="http://en.wikipedia.org/wiki/Psychology" TargetMode="External"/><Relationship Id="rId6" Type="http://schemas.openxmlformats.org/officeDocument/2006/relationships/hyperlink" Target="http://en.wikipedia.org/wiki/Unconscious_mind" TargetMode="External"/><Relationship Id="rId7" Type="http://schemas.openxmlformats.org/officeDocument/2006/relationships/hyperlink" Target="http://en.wikipedia.org/wiki/Defense_mechanism" TargetMode="External"/><Relationship Id="rId8" Type="http://schemas.openxmlformats.org/officeDocument/2006/relationships/hyperlink" Target="http://en.wikipedia.org/wiki/Psychological_repression" TargetMode="External"/><Relationship Id="rId9" Type="http://schemas.openxmlformats.org/officeDocument/2006/relationships/hyperlink" Target="http://en.wikipedia.org/wiki/Psychopathology" TargetMode="External"/><Relationship Id="rId10" Type="http://schemas.openxmlformats.org/officeDocument/2006/relationships/hyperlink" Target="http://en.wikipedia.org/wiki/Sexual_desire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78" name="Text Box 130"/>
          <p:cNvSpPr txBox="1">
            <a:spLocks noChangeArrowheads="1"/>
          </p:cNvSpPr>
          <p:nvPr/>
        </p:nvSpPr>
        <p:spPr bwMode="auto">
          <a:xfrm>
            <a:off x="8428038" y="6443663"/>
            <a:ext cx="4191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700" b="1">
                <a:solidFill>
                  <a:srgbClr val="003399"/>
                </a:solidFill>
                <a:latin typeface="Calibri" charset="0"/>
              </a:rPr>
              <a:t>NEXT</a:t>
            </a:r>
          </a:p>
        </p:txBody>
      </p:sp>
      <p:sp>
        <p:nvSpPr>
          <p:cNvPr id="53393" name="Text Box 145"/>
          <p:cNvSpPr txBox="1">
            <a:spLocks noChangeArrowheads="1"/>
          </p:cNvSpPr>
          <p:nvPr/>
        </p:nvSpPr>
        <p:spPr bwMode="auto">
          <a:xfrm>
            <a:off x="5181600" y="4613275"/>
            <a:ext cx="3035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latin typeface="Calibri" charset="0"/>
                <a:cs typeface="Times" charset="0"/>
              </a:rPr>
              <a:t>Women march for the right to vote</a:t>
            </a:r>
            <a:r>
              <a:rPr lang="en-US" sz="1200" b="1">
                <a:latin typeface="Calibri" charset="0"/>
              </a:rPr>
              <a:t>.</a:t>
            </a:r>
          </a:p>
        </p:txBody>
      </p:sp>
      <p:sp>
        <p:nvSpPr>
          <p:cNvPr id="2052" name="Text Box 146"/>
          <p:cNvSpPr txBox="1">
            <a:spLocks noChangeArrowheads="1"/>
          </p:cNvSpPr>
          <p:nvPr/>
        </p:nvSpPr>
        <p:spPr bwMode="auto">
          <a:xfrm>
            <a:off x="775299" y="857794"/>
            <a:ext cx="7892793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000" b="1" dirty="0" smtClean="0">
                <a:solidFill>
                  <a:srgbClr val="CC0000"/>
                </a:solidFill>
                <a:latin typeface="Calibri" charset="0"/>
                <a:cs typeface="Times New Roman" charset="0"/>
              </a:rPr>
              <a:t>Chapter 26 - An </a:t>
            </a:r>
            <a:r>
              <a:rPr lang="en-US" sz="3000" b="1" dirty="0">
                <a:solidFill>
                  <a:srgbClr val="CC0000"/>
                </a:solidFill>
                <a:latin typeface="Calibri" charset="0"/>
                <a:cs typeface="Times New Roman" charset="0"/>
              </a:rPr>
              <a:t>Age of Democracy and Progress,</a:t>
            </a:r>
            <a:br>
              <a:rPr lang="en-US" sz="3000" b="1" dirty="0">
                <a:solidFill>
                  <a:srgbClr val="CC0000"/>
                </a:solidFill>
                <a:latin typeface="Calibri" charset="0"/>
                <a:cs typeface="Times New Roman" charset="0"/>
              </a:rPr>
            </a:br>
            <a:r>
              <a:rPr lang="en-US" sz="3000" b="1" dirty="0">
                <a:solidFill>
                  <a:srgbClr val="CC0000"/>
                </a:solidFill>
                <a:latin typeface="Calibri" charset="0"/>
                <a:cs typeface="Times New Roman" charset="0"/>
              </a:rPr>
              <a:t>1815–1914 </a:t>
            </a:r>
          </a:p>
        </p:txBody>
      </p:sp>
      <p:sp>
        <p:nvSpPr>
          <p:cNvPr id="53397" name="Text Box 149"/>
          <p:cNvSpPr txBox="1">
            <a:spLocks noChangeArrowheads="1"/>
          </p:cNvSpPr>
          <p:nvPr/>
        </p:nvSpPr>
        <p:spPr bwMode="auto">
          <a:xfrm>
            <a:off x="775299" y="1936750"/>
            <a:ext cx="32893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0000"/>
                </a:solidFill>
                <a:latin typeface="Calibri" charset="0"/>
                <a:cs typeface="Times New Roman" charset="0"/>
              </a:rPr>
              <a:t>Democratic ideals strongly affect Europe and its colonies, the United States expands its borders, and technology and science change daily life. </a:t>
            </a:r>
          </a:p>
        </p:txBody>
      </p:sp>
      <p:sp>
        <p:nvSpPr>
          <p:cNvPr id="53398" name="Oval 15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439150" y="6096000"/>
            <a:ext cx="390525" cy="5048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pic>
        <p:nvPicPr>
          <p:cNvPr id="53407" name="Picture 159" descr="C:\Inetpub\wwwroot\ML\PowerPresentations\Chapter26\women_ma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217" y="1863725"/>
            <a:ext cx="3571875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5349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78" grpId="0" autoUpdateAnimBg="0"/>
      <p:bldP spid="53393" grpId="0" autoUpdateAnimBg="0"/>
      <p:bldP spid="53397" grpId="0" autoUpdateAnimBg="0"/>
      <p:bldP spid="5339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041400" y="336550"/>
            <a:ext cx="414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latin typeface="Calibri" charset="0"/>
                <a:cs typeface="Times New Roman" charset="0"/>
              </a:rPr>
              <a:t>Australia and New Zealand </a:t>
            </a:r>
          </a:p>
        </p:txBody>
      </p:sp>
      <p:sp>
        <p:nvSpPr>
          <p:cNvPr id="11268" name="Line 5"/>
          <p:cNvSpPr>
            <a:spLocks noChangeShapeType="1"/>
          </p:cNvSpPr>
          <p:nvPr/>
        </p:nvSpPr>
        <p:spPr bwMode="auto">
          <a:xfrm>
            <a:off x="1041400" y="1016000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382588" y="1152525"/>
            <a:ext cx="48037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James Cook Explores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Captain Cook claims New Zealand (1769), part </a:t>
            </a:r>
          </a:p>
          <a:p>
            <a:pPr eaLnBrk="1" hangingPunct="1"/>
            <a:r>
              <a:rPr lang="en-US" dirty="0">
                <a:latin typeface="Calibri" charset="0"/>
              </a:rPr>
              <a:t>	of Australia (1770)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Cook encounters </a:t>
            </a:r>
            <a:r>
              <a:rPr lang="en-US" b="1" dirty="0">
                <a:solidFill>
                  <a:srgbClr val="008000"/>
                </a:solidFill>
                <a:latin typeface="Calibri" charset="0"/>
              </a:rPr>
              <a:t>Maori </a:t>
            </a:r>
            <a:r>
              <a:rPr lang="en-US" dirty="0">
                <a:latin typeface="Calibri" charset="0"/>
              </a:rPr>
              <a:t>— native people of </a:t>
            </a:r>
          </a:p>
          <a:p>
            <a:pPr eaLnBrk="1" hangingPunct="1"/>
            <a:r>
              <a:rPr lang="en-US" dirty="0">
                <a:latin typeface="Calibri" charset="0"/>
              </a:rPr>
              <a:t>	New Zealand 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Australian native peoples called </a:t>
            </a:r>
            <a:r>
              <a:rPr lang="en-US" b="1" dirty="0" smtClean="0">
                <a:solidFill>
                  <a:srgbClr val="008000"/>
                </a:solidFill>
                <a:latin typeface="Calibri" charset="0"/>
              </a:rPr>
              <a:t>___________________________</a:t>
            </a:r>
            <a:r>
              <a:rPr lang="en-US" b="1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by </a:t>
            </a:r>
            <a:r>
              <a:rPr lang="en-US" dirty="0" smtClean="0">
                <a:latin typeface="Calibri" charset="0"/>
              </a:rPr>
              <a:t>Europeans</a:t>
            </a:r>
            <a:endParaRPr lang="en-US" dirty="0">
              <a:latin typeface="Calibri" charset="0"/>
            </a:endParaRPr>
          </a:p>
        </p:txBody>
      </p:sp>
      <p:grpSp>
        <p:nvGrpSpPr>
          <p:cNvPr id="11270" name="Group 7"/>
          <p:cNvGrpSpPr>
            <a:grpSpLocks/>
          </p:cNvGrpSpPr>
          <p:nvPr/>
        </p:nvGrpSpPr>
        <p:grpSpPr bwMode="auto">
          <a:xfrm>
            <a:off x="382588" y="287338"/>
            <a:ext cx="658812" cy="506412"/>
            <a:chOff x="2880" y="1344"/>
            <a:chExt cx="415" cy="319"/>
          </a:xfrm>
        </p:grpSpPr>
        <p:sp>
          <p:nvSpPr>
            <p:cNvPr id="11274" name="Text Box 8"/>
            <p:cNvSpPr txBox="1">
              <a:spLocks noChangeArrowheads="1"/>
            </p:cNvSpPr>
            <p:nvPr/>
          </p:nvSpPr>
          <p:spPr bwMode="auto">
            <a:xfrm>
              <a:off x="2880" y="1344"/>
              <a:ext cx="41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800" b="1">
                  <a:solidFill>
                    <a:srgbClr val="003399"/>
                  </a:solidFill>
                  <a:latin typeface="Calibri" charset="0"/>
                </a:rPr>
                <a:t>SECTION</a:t>
              </a:r>
            </a:p>
          </p:txBody>
        </p:sp>
        <p:sp>
          <p:nvSpPr>
            <p:cNvPr id="11275" name="Oval 9"/>
            <p:cNvSpPr>
              <a:spLocks noChangeArrowheads="1"/>
            </p:cNvSpPr>
            <p:nvPr/>
          </p:nvSpPr>
          <p:spPr bwMode="auto">
            <a:xfrm>
              <a:off x="2989" y="1471"/>
              <a:ext cx="192" cy="192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1276" name="Text Box 10"/>
            <p:cNvSpPr txBox="1">
              <a:spLocks noChangeArrowheads="1"/>
            </p:cNvSpPr>
            <p:nvPr/>
          </p:nvSpPr>
          <p:spPr bwMode="auto">
            <a:xfrm>
              <a:off x="2993" y="1450"/>
              <a:ext cx="1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Calibri" charset="0"/>
                </a:rPr>
                <a:t>2</a:t>
              </a:r>
              <a:endParaRPr lang="en-US" sz="2400">
                <a:latin typeface="Calibri" charset="0"/>
              </a:endParaRPr>
            </a:p>
          </p:txBody>
        </p:sp>
      </p:grpSp>
      <p:sp>
        <p:nvSpPr>
          <p:cNvPr id="268303" name="Text Box 15"/>
          <p:cNvSpPr txBox="1">
            <a:spLocks noChangeArrowheads="1"/>
          </p:cNvSpPr>
          <p:nvPr/>
        </p:nvSpPr>
        <p:spPr bwMode="auto">
          <a:xfrm>
            <a:off x="382588" y="3733800"/>
            <a:ext cx="502761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Britain</a:t>
            </a:r>
            <a:r>
              <a:rPr lang="ja-JP" altLang="en-US" sz="2000" b="1" dirty="0">
                <a:latin typeface="Calibri" charset="0"/>
              </a:rPr>
              <a:t>’</a:t>
            </a:r>
            <a:r>
              <a:rPr lang="en-US" sz="2000" b="1" dirty="0">
                <a:latin typeface="Calibri" charset="0"/>
              </a:rPr>
              <a:t>s Penal Colony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In 1788, Britain starts colonizing Australia, makes </a:t>
            </a:r>
          </a:p>
          <a:p>
            <a:pPr eaLnBrk="1" hangingPunct="1"/>
            <a:r>
              <a:rPr lang="en-US" dirty="0">
                <a:latin typeface="Calibri" charset="0"/>
              </a:rPr>
              <a:t>	it </a:t>
            </a:r>
            <a:r>
              <a:rPr lang="en-US" dirty="0" smtClean="0">
                <a:latin typeface="Calibri" charset="0"/>
              </a:rPr>
              <a:t>___________________________________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</a:t>
            </a:r>
            <a:r>
              <a:rPr lang="en-US" b="1" dirty="0">
                <a:solidFill>
                  <a:srgbClr val="008000"/>
                </a:solidFill>
                <a:latin typeface="Calibri" charset="0"/>
              </a:rPr>
              <a:t>Penal colony </a:t>
            </a:r>
            <a:r>
              <a:rPr lang="en-US" dirty="0">
                <a:latin typeface="Calibri" charset="0"/>
              </a:rPr>
              <a:t>— place where convicts are sent to </a:t>
            </a:r>
          </a:p>
          <a:p>
            <a:pPr eaLnBrk="1" hangingPunct="1"/>
            <a:r>
              <a:rPr lang="en-US" dirty="0">
                <a:latin typeface="Calibri" charset="0"/>
              </a:rPr>
              <a:t>	serve their sentences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</a:t>
            </a:r>
            <a:r>
              <a:rPr lang="en-US" dirty="0">
                <a:latin typeface="Calibri" charset="0"/>
                <a:cs typeface="Times New Roman" charset="0"/>
              </a:rPr>
              <a:t>Upon release, prisoners </a:t>
            </a:r>
            <a:r>
              <a:rPr lang="en-US" dirty="0" smtClean="0">
                <a:latin typeface="Calibri" charset="0"/>
                <a:cs typeface="Times New Roman" charset="0"/>
              </a:rPr>
              <a:t>could __________________________________________</a:t>
            </a:r>
            <a:r>
              <a:rPr lang="en-US" dirty="0" smtClean="0">
                <a:latin typeface="Calibri" charset="0"/>
              </a:rPr>
              <a:t> </a:t>
            </a:r>
            <a:endParaRPr lang="en-US" dirty="0">
              <a:latin typeface="Calibri" charset="0"/>
            </a:endParaRPr>
          </a:p>
        </p:txBody>
      </p:sp>
      <p:pic>
        <p:nvPicPr>
          <p:cNvPr id="11272" name="Picture 1" descr="maori_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52525"/>
            <a:ext cx="30194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2"/>
          <p:cNvSpPr>
            <a:spLocks noChangeArrowheads="1"/>
          </p:cNvSpPr>
          <p:nvPr/>
        </p:nvSpPr>
        <p:spPr bwMode="auto">
          <a:xfrm>
            <a:off x="5715000" y="4800600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latin typeface="Calibri" charset="0"/>
              </a:rPr>
              <a:t>Photograph of Maori warrior with traditional dress and face markings.</a:t>
            </a:r>
            <a:endParaRPr lang="en-US" sz="16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1774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4" grpId="0" autoUpdateAnimBg="0"/>
      <p:bldP spid="26830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4"/>
          <p:cNvSpPr>
            <a:spLocks noChangeShapeType="1"/>
          </p:cNvSpPr>
          <p:nvPr/>
        </p:nvSpPr>
        <p:spPr bwMode="auto">
          <a:xfrm>
            <a:off x="660400" y="766763"/>
            <a:ext cx="691356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573088" y="304800"/>
            <a:ext cx="367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CC0000"/>
                </a:solidFill>
                <a:latin typeface="Calibri" charset="0"/>
                <a:cs typeface="Times New Roman" charset="0"/>
              </a:rPr>
              <a:t>Australia and New Zealand </a:t>
            </a:r>
          </a:p>
        </p:txBody>
      </p:sp>
      <p:sp>
        <p:nvSpPr>
          <p:cNvPr id="281607" name="Text Box 7"/>
          <p:cNvSpPr txBox="1">
            <a:spLocks noChangeArrowheads="1"/>
          </p:cNvSpPr>
          <p:nvPr/>
        </p:nvSpPr>
        <p:spPr bwMode="auto">
          <a:xfrm>
            <a:off x="380999" y="914400"/>
            <a:ext cx="844867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Free Settlers Arrive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Free people eventually settle both locations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Settlers introduce </a:t>
            </a:r>
            <a:r>
              <a:rPr lang="en-US" dirty="0" smtClean="0">
                <a:latin typeface="Calibri" charset="0"/>
              </a:rPr>
              <a:t>____________________; ______________ </a:t>
            </a:r>
            <a:r>
              <a:rPr lang="en-US" dirty="0">
                <a:latin typeface="Calibri" charset="0"/>
              </a:rPr>
              <a:t>becomes major export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Government offers cheap land to encourage immigration</a:t>
            </a:r>
          </a:p>
        </p:txBody>
      </p:sp>
      <p:sp>
        <p:nvSpPr>
          <p:cNvPr id="281614" name="Text Box 14"/>
          <p:cNvSpPr txBox="1">
            <a:spLocks noChangeArrowheads="1"/>
          </p:cNvSpPr>
          <p:nvPr/>
        </p:nvSpPr>
        <p:spPr bwMode="auto">
          <a:xfrm>
            <a:off x="381000" y="2514600"/>
            <a:ext cx="84661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latin typeface="Calibri" charset="0"/>
              </a:rPr>
              <a:t>Settling New Zealand</a:t>
            </a:r>
            <a:endParaRPr lang="en-US" sz="200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•	Britain recognizes Maori land rights until conflicts in 1839</a:t>
            </a:r>
            <a:endParaRPr lang="en-US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•	</a:t>
            </a:r>
            <a:r>
              <a:rPr lang="en-US">
                <a:latin typeface="Calibri" charset="0"/>
                <a:cs typeface="Times New Roman" charset="0"/>
              </a:rPr>
              <a:t>In 1840, British recognize Maori land rights, rule New Zealand</a:t>
            </a:r>
            <a:r>
              <a:rPr lang="en-US">
                <a:latin typeface="Calibri" charset="0"/>
              </a:rPr>
              <a:t> 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81000" y="3733800"/>
            <a:ext cx="844867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Self-Government</a:t>
            </a:r>
          </a:p>
          <a:p>
            <a:pPr eaLnBrk="1" hangingPunct="1"/>
            <a:r>
              <a:rPr lang="en-US" dirty="0">
                <a:latin typeface="Calibri" charset="0"/>
              </a:rPr>
              <a:t>•	In early 1900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s, both Australia and New Zealand get limited </a:t>
            </a:r>
            <a:r>
              <a:rPr lang="en-US" dirty="0" smtClean="0">
                <a:latin typeface="Calibri" charset="0"/>
              </a:rPr>
              <a:t>_____________________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In </a:t>
            </a:r>
            <a:r>
              <a:rPr lang="en-US" dirty="0" smtClean="0">
                <a:latin typeface="Calibri" charset="0"/>
              </a:rPr>
              <a:t>1850’s</a:t>
            </a:r>
            <a:r>
              <a:rPr lang="en-US" dirty="0">
                <a:latin typeface="Calibri" charset="0"/>
              </a:rPr>
              <a:t>, Australians are first to use the </a:t>
            </a:r>
            <a:r>
              <a:rPr lang="en-US" dirty="0" smtClean="0">
                <a:latin typeface="Calibri" charset="0"/>
              </a:rPr>
              <a:t>_____________________________________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In 1893, New Zealand the first nation to grant women </a:t>
            </a:r>
            <a:r>
              <a:rPr lang="en-US" dirty="0" smtClean="0">
                <a:latin typeface="Calibri" charset="0"/>
              </a:rPr>
              <a:t>__________________________</a:t>
            </a:r>
            <a:endParaRPr lang="en-US" dirty="0">
              <a:latin typeface="Calibri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81000" y="5257800"/>
            <a:ext cx="822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Status of Native Peoples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Colonists displace and kill many Maori and Aborigines 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</a:t>
            </a:r>
            <a:r>
              <a:rPr lang="en-US" dirty="0">
                <a:latin typeface="Calibri" charset="0"/>
                <a:cs typeface="Times New Roman" charset="0"/>
              </a:rPr>
              <a:t>European </a:t>
            </a:r>
            <a:r>
              <a:rPr lang="en-US" dirty="0" smtClean="0">
                <a:latin typeface="Calibri" charset="0"/>
                <a:cs typeface="Times New Roman" charset="0"/>
              </a:rPr>
              <a:t>_____________________________ </a:t>
            </a:r>
            <a:r>
              <a:rPr lang="en-US" dirty="0">
                <a:latin typeface="Calibri" charset="0"/>
                <a:cs typeface="Times New Roman" charset="0"/>
              </a:rPr>
              <a:t>also take a heavy toll</a:t>
            </a:r>
            <a:r>
              <a:rPr lang="en-US" dirty="0"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84422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7" grpId="0" autoUpdateAnimBg="0"/>
      <p:bldP spid="281614" grpId="0" autoUpdateAnimBg="0"/>
      <p:bldP spid="14" grpId="0" autoUpdateAnimBg="0"/>
      <p:bldP spid="1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508000" y="266700"/>
            <a:ext cx="3854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latin typeface="Calibri" charset="0"/>
                <a:cs typeface="Times New Roman" charset="0"/>
              </a:rPr>
              <a:t>The Irish Win Home Rule </a:t>
            </a:r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>
            <a:off x="508000" y="723900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508000" y="1016000"/>
            <a:ext cx="787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A Troubled History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English expansion into and the domination of Ireland begins in the 1100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s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Irish Catholic majority resents English laws favoring </a:t>
            </a:r>
            <a:r>
              <a:rPr lang="en-US" dirty="0" smtClean="0">
                <a:latin typeface="Calibri" charset="0"/>
              </a:rPr>
              <a:t>____________________</a:t>
            </a:r>
            <a:endParaRPr lang="en-US" dirty="0">
              <a:latin typeface="Calibri" charset="0"/>
            </a:endParaRPr>
          </a:p>
        </p:txBody>
      </p:sp>
      <p:sp>
        <p:nvSpPr>
          <p:cNvPr id="253968" name="Text Box 16"/>
          <p:cNvSpPr txBox="1">
            <a:spLocks noChangeArrowheads="1"/>
          </p:cNvSpPr>
          <p:nvPr/>
        </p:nvSpPr>
        <p:spPr bwMode="auto">
          <a:xfrm>
            <a:off x="508000" y="2362200"/>
            <a:ext cx="385445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The Great Famine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Irish peasants depend heavily on </a:t>
            </a:r>
          </a:p>
          <a:p>
            <a:pPr eaLnBrk="1" hangingPunct="1"/>
            <a:r>
              <a:rPr lang="en-US" dirty="0">
                <a:latin typeface="Calibri" charset="0"/>
              </a:rPr>
              <a:t>	</a:t>
            </a:r>
            <a:r>
              <a:rPr lang="en-US" dirty="0" smtClean="0">
                <a:latin typeface="Calibri" charset="0"/>
              </a:rPr>
              <a:t>____________________________ </a:t>
            </a:r>
            <a:r>
              <a:rPr lang="en-US" dirty="0">
                <a:latin typeface="Calibri" charset="0"/>
              </a:rPr>
              <a:t>for nourishment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1845-1848</a:t>
            </a:r>
            <a:r>
              <a:rPr lang="en-US" dirty="0">
                <a:latin typeface="Calibri" charset="0"/>
              </a:rPr>
              <a:t> potato famine destroys </a:t>
            </a:r>
          </a:p>
          <a:p>
            <a:pPr eaLnBrk="1" hangingPunct="1"/>
            <a:r>
              <a:rPr lang="en-US" dirty="0">
                <a:latin typeface="Calibri" charset="0"/>
              </a:rPr>
              <a:t>	entire crop;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one million out of eight 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Calibri" charset="0"/>
              </a:rPr>
              <a:t>	million people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______________</a:t>
            </a:r>
            <a:r>
              <a:rPr lang="en-US" dirty="0" smtClean="0">
                <a:latin typeface="Calibri" charset="0"/>
              </a:rPr>
              <a:t> </a:t>
            </a:r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</a:t>
            </a:r>
            <a:r>
              <a:rPr lang="en-US" dirty="0">
                <a:latin typeface="Calibri" charset="0"/>
                <a:cs typeface="Times New Roman" charset="0"/>
              </a:rPr>
              <a:t>Millions flee Ireland </a:t>
            </a:r>
            <a:r>
              <a:rPr lang="en-US" dirty="0" smtClean="0">
                <a:latin typeface="Calibri" charset="0"/>
                <a:cs typeface="Times New Roman" charset="0"/>
              </a:rPr>
              <a:t>to ________________________________________________________________________________________________</a:t>
            </a:r>
            <a:endParaRPr lang="en-US" dirty="0">
              <a:latin typeface="Calibri" charset="0"/>
              <a:cs typeface="Times New Roman" charset="0"/>
            </a:endParaRPr>
          </a:p>
        </p:txBody>
      </p:sp>
      <p:pic>
        <p:nvPicPr>
          <p:cNvPr id="13319" name="Picture 16" descr="http://lilt.ilstu.edu/cheri/images/potato_eaters_s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40386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7726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8" grpId="0" autoUpdateAnimBg="0"/>
      <p:bldP spid="25396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87350"/>
            <a:ext cx="582930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795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660400" y="728663"/>
            <a:ext cx="691356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533400" y="266700"/>
            <a:ext cx="340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CC0000"/>
                </a:solidFill>
                <a:latin typeface="Calibri" charset="0"/>
                <a:cs typeface="Times New Roman" charset="0"/>
              </a:rPr>
              <a:t>The Irish Win Home Rule </a:t>
            </a:r>
          </a:p>
        </p:txBody>
      </p:sp>
      <p:sp>
        <p:nvSpPr>
          <p:cNvPr id="284679" name="Text Box 7"/>
          <p:cNvSpPr txBox="1">
            <a:spLocks noChangeArrowheads="1"/>
          </p:cNvSpPr>
          <p:nvPr/>
        </p:nvSpPr>
        <p:spPr bwMode="auto">
          <a:xfrm>
            <a:off x="660400" y="1016000"/>
            <a:ext cx="4292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Demands for Home Rule</a:t>
            </a:r>
          </a:p>
          <a:p>
            <a:pPr eaLnBrk="1" hangingPunct="1"/>
            <a:r>
              <a:rPr lang="en-US" dirty="0">
                <a:latin typeface="Calibri" charset="0"/>
              </a:rPr>
              <a:t>•	Many Irish want </a:t>
            </a:r>
            <a:r>
              <a:rPr lang="en-US" b="1" dirty="0">
                <a:solidFill>
                  <a:srgbClr val="008000"/>
                </a:solidFill>
                <a:latin typeface="Calibri" charset="0"/>
              </a:rPr>
              <a:t>home rule </a:t>
            </a:r>
            <a:r>
              <a:rPr lang="en-US" dirty="0">
                <a:latin typeface="Calibri" charset="0"/>
              </a:rPr>
              <a:t>— local </a:t>
            </a:r>
          </a:p>
          <a:p>
            <a:pPr eaLnBrk="1" hangingPunct="1"/>
            <a:r>
              <a:rPr lang="en-US" dirty="0">
                <a:latin typeface="Calibri" charset="0"/>
              </a:rPr>
              <a:t>	control over internal affairs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Home rule finally granted in 1914, </a:t>
            </a:r>
          </a:p>
          <a:p>
            <a:pPr eaLnBrk="1" hangingPunct="1"/>
            <a:r>
              <a:rPr lang="en-US" dirty="0">
                <a:latin typeface="Calibri" charset="0"/>
              </a:rPr>
              <a:t>	postponed by </a:t>
            </a:r>
            <a:r>
              <a:rPr lang="en-US" dirty="0" smtClean="0">
                <a:latin typeface="Calibri" charset="0"/>
              </a:rPr>
              <a:t>______________________</a:t>
            </a:r>
            <a:endParaRPr lang="en-US" dirty="0">
              <a:latin typeface="Calibri" charset="0"/>
            </a:endParaRPr>
          </a:p>
        </p:txBody>
      </p:sp>
      <p:sp>
        <p:nvSpPr>
          <p:cNvPr id="284684" name="Text Box 12"/>
          <p:cNvSpPr txBox="1">
            <a:spLocks noChangeArrowheads="1"/>
          </p:cNvSpPr>
          <p:nvPr/>
        </p:nvSpPr>
        <p:spPr bwMode="auto">
          <a:xfrm>
            <a:off x="533400" y="3309938"/>
            <a:ext cx="44196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Rebellion and Division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Frustrated Irish nationalists stage failed </a:t>
            </a:r>
          </a:p>
          <a:p>
            <a:pPr eaLnBrk="1" hangingPunct="1"/>
            <a:r>
              <a:rPr lang="en-US" dirty="0">
                <a:latin typeface="Calibri" charset="0"/>
              </a:rPr>
              <a:t>	Easter uprising in 1916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</a:t>
            </a:r>
            <a:r>
              <a:rPr lang="en-US" b="1" dirty="0">
                <a:solidFill>
                  <a:srgbClr val="008000"/>
                </a:solidFill>
                <a:latin typeface="Calibri" charset="0"/>
              </a:rPr>
              <a:t>Irish Republican Army </a:t>
            </a:r>
            <a:r>
              <a:rPr lang="en-US" dirty="0">
                <a:latin typeface="Calibri" charset="0"/>
              </a:rPr>
              <a:t>— unofficial military </a:t>
            </a:r>
          </a:p>
          <a:p>
            <a:pPr eaLnBrk="1" hangingPunct="1"/>
            <a:r>
              <a:rPr lang="en-US" dirty="0">
                <a:latin typeface="Calibri" charset="0"/>
              </a:rPr>
              <a:t>	force seeking independence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In 1921, Ireland splits; Northern Ireland </a:t>
            </a:r>
          </a:p>
          <a:p>
            <a:pPr eaLnBrk="1" hangingPunct="1"/>
            <a:r>
              <a:rPr lang="en-US" dirty="0">
                <a:latin typeface="Calibri" charset="0"/>
              </a:rPr>
              <a:t>	remains part of </a:t>
            </a:r>
            <a:r>
              <a:rPr lang="en-US" dirty="0" smtClean="0">
                <a:latin typeface="Calibri" charset="0"/>
              </a:rPr>
              <a:t>_____________________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</a:t>
            </a:r>
            <a:r>
              <a:rPr lang="en-US" dirty="0">
                <a:latin typeface="Calibri" charset="0"/>
                <a:cs typeface="Times New Roman" charset="0"/>
              </a:rPr>
              <a:t>South becomes Irish Free State, then </a:t>
            </a:r>
          </a:p>
          <a:p>
            <a:pPr eaLnBrk="1" hangingPunct="1"/>
            <a:r>
              <a:rPr lang="en-US" dirty="0">
                <a:latin typeface="Calibri" charset="0"/>
                <a:cs typeface="Times New Roman" charset="0"/>
              </a:rPr>
              <a:t>	Republic of Ireland </a:t>
            </a:r>
            <a:r>
              <a:rPr lang="en-US" dirty="0" smtClean="0">
                <a:latin typeface="Calibri" charset="0"/>
                <a:cs typeface="Times New Roman" charset="0"/>
              </a:rPr>
              <a:t>in ________________</a:t>
            </a:r>
            <a:endParaRPr lang="en-US" dirty="0">
              <a:latin typeface="Calibri" charset="0"/>
            </a:endParaRPr>
          </a:p>
        </p:txBody>
      </p:sp>
      <p:pic>
        <p:nvPicPr>
          <p:cNvPr id="15367" name="Picture 14" descr="Irish recruitment poster Great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28663"/>
            <a:ext cx="3429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Image:IRA Resistance Post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0"/>
            <a:ext cx="2971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21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4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9" grpId="0" autoUpdateAnimBg="0"/>
      <p:bldP spid="28468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7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6387" name="Rectangle 78"/>
          <p:cNvSpPr>
            <a:spLocks noChangeArrowheads="1"/>
          </p:cNvSpPr>
          <p:nvPr/>
        </p:nvSpPr>
        <p:spPr bwMode="auto">
          <a:xfrm>
            <a:off x="1219200" y="7874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latin typeface="Calibri" charset="0"/>
                <a:cs typeface="Times New Roman" charset="0"/>
              </a:rPr>
              <a:t>Americans Move West </a:t>
            </a:r>
          </a:p>
        </p:txBody>
      </p:sp>
      <p:sp>
        <p:nvSpPr>
          <p:cNvPr id="85072" name="Text Box 80"/>
          <p:cNvSpPr txBox="1">
            <a:spLocks noChangeArrowheads="1"/>
          </p:cNvSpPr>
          <p:nvPr/>
        </p:nvSpPr>
        <p:spPr bwMode="auto">
          <a:xfrm>
            <a:off x="382588" y="1447800"/>
            <a:ext cx="80565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Manifest Destiny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</a:t>
            </a:r>
            <a:r>
              <a:rPr lang="en-US" b="1" dirty="0">
                <a:solidFill>
                  <a:srgbClr val="008000"/>
                </a:solidFill>
                <a:latin typeface="Calibri" charset="0"/>
              </a:rPr>
              <a:t>Manifest destiny </a:t>
            </a:r>
            <a:r>
              <a:rPr lang="en-US" dirty="0">
                <a:latin typeface="Calibri" charset="0"/>
              </a:rPr>
              <a:t>— U.S. has a duty to rule </a:t>
            </a:r>
            <a:r>
              <a:rPr lang="en-US" dirty="0" smtClean="0">
                <a:latin typeface="Calibri" charset="0"/>
              </a:rPr>
              <a:t>_______________________________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U.S. pushes Native Americans continuously west to worse lands</a:t>
            </a:r>
          </a:p>
        </p:txBody>
      </p:sp>
      <p:sp>
        <p:nvSpPr>
          <p:cNvPr id="16389" name="Line 81"/>
          <p:cNvSpPr>
            <a:spLocks noChangeShapeType="1"/>
          </p:cNvSpPr>
          <p:nvPr/>
        </p:nvSpPr>
        <p:spPr bwMode="auto">
          <a:xfrm>
            <a:off x="1257300" y="1244600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90" name="Group 87"/>
          <p:cNvGrpSpPr>
            <a:grpSpLocks/>
          </p:cNvGrpSpPr>
          <p:nvPr/>
        </p:nvGrpSpPr>
        <p:grpSpPr bwMode="auto">
          <a:xfrm>
            <a:off x="382588" y="374650"/>
            <a:ext cx="658812" cy="511175"/>
            <a:chOff x="2880" y="816"/>
            <a:chExt cx="415" cy="322"/>
          </a:xfrm>
        </p:grpSpPr>
        <p:sp>
          <p:nvSpPr>
            <p:cNvPr id="16394" name="Text Box 88"/>
            <p:cNvSpPr txBox="1">
              <a:spLocks noChangeArrowheads="1"/>
            </p:cNvSpPr>
            <p:nvPr/>
          </p:nvSpPr>
          <p:spPr bwMode="auto">
            <a:xfrm>
              <a:off x="2880" y="816"/>
              <a:ext cx="41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800" b="1">
                  <a:solidFill>
                    <a:srgbClr val="003399"/>
                  </a:solidFill>
                  <a:latin typeface="Calibri" charset="0"/>
                </a:rPr>
                <a:t>SECTION</a:t>
              </a:r>
              <a:endParaRPr lang="en-US" sz="800" b="1">
                <a:solidFill>
                  <a:schemeClr val="accent2"/>
                </a:solidFill>
                <a:latin typeface="Calibri" charset="0"/>
              </a:endParaRPr>
            </a:p>
          </p:txBody>
        </p:sp>
        <p:sp>
          <p:nvSpPr>
            <p:cNvPr id="16395" name="Oval 89"/>
            <p:cNvSpPr>
              <a:spLocks noChangeArrowheads="1"/>
            </p:cNvSpPr>
            <p:nvPr/>
          </p:nvSpPr>
          <p:spPr bwMode="auto">
            <a:xfrm>
              <a:off x="2989" y="943"/>
              <a:ext cx="192" cy="192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396" name="Text Box 90"/>
            <p:cNvSpPr txBox="1">
              <a:spLocks noChangeArrowheads="1"/>
            </p:cNvSpPr>
            <p:nvPr/>
          </p:nvSpPr>
          <p:spPr bwMode="auto">
            <a:xfrm>
              <a:off x="2993" y="926"/>
              <a:ext cx="1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Calibri" charset="0"/>
                </a:rPr>
                <a:t>3</a:t>
              </a:r>
              <a:endParaRPr lang="en-US" sz="2400">
                <a:latin typeface="Calibri" charset="0"/>
              </a:endParaRPr>
            </a:p>
          </p:txBody>
        </p:sp>
      </p:grpSp>
      <p:sp>
        <p:nvSpPr>
          <p:cNvPr id="16391" name="Text Box 108"/>
          <p:cNvSpPr txBox="1">
            <a:spLocks noChangeArrowheads="1"/>
          </p:cNvSpPr>
          <p:nvPr/>
        </p:nvSpPr>
        <p:spPr bwMode="auto">
          <a:xfrm>
            <a:off x="1041400" y="266700"/>
            <a:ext cx="7397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b="1">
                <a:solidFill>
                  <a:srgbClr val="CB6E19"/>
                </a:solidFill>
                <a:latin typeface="Calibri" charset="0"/>
                <a:cs typeface="Times New Roman" charset="0"/>
              </a:rPr>
              <a:t>War and Expansion in the United States </a:t>
            </a:r>
          </a:p>
        </p:txBody>
      </p:sp>
      <p:sp>
        <p:nvSpPr>
          <p:cNvPr id="85105" name="Text Box 113"/>
          <p:cNvSpPr txBox="1">
            <a:spLocks noChangeArrowheads="1"/>
          </p:cNvSpPr>
          <p:nvPr/>
        </p:nvSpPr>
        <p:spPr bwMode="auto">
          <a:xfrm>
            <a:off x="382588" y="2894013"/>
            <a:ext cx="83042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Texas Joins the United States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American settlers enter Texas, grow unhappy with Mexican rule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Win independence in 1836; U.S. annexes Texas in </a:t>
            </a:r>
            <a:r>
              <a:rPr lang="en-US" dirty="0" smtClean="0">
                <a:latin typeface="Calibri" charset="0"/>
              </a:rPr>
              <a:t>___________________</a:t>
            </a:r>
            <a:endParaRPr lang="en-US" dirty="0">
              <a:latin typeface="Calibri" charset="0"/>
            </a:endParaRPr>
          </a:p>
        </p:txBody>
      </p:sp>
      <p:sp>
        <p:nvSpPr>
          <p:cNvPr id="85106" name="Text Box 114"/>
          <p:cNvSpPr txBox="1">
            <a:spLocks noChangeArrowheads="1"/>
          </p:cNvSpPr>
          <p:nvPr/>
        </p:nvSpPr>
        <p:spPr bwMode="auto">
          <a:xfrm>
            <a:off x="382588" y="4191000"/>
            <a:ext cx="83042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War with Mexico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In 1848, U.S. wins Mexican War, gains the southwest and </a:t>
            </a:r>
            <a:r>
              <a:rPr lang="en-US" dirty="0" smtClean="0">
                <a:latin typeface="Calibri" charset="0"/>
              </a:rPr>
              <a:t>_____________________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</a:t>
            </a:r>
            <a:r>
              <a:rPr lang="en-US" dirty="0">
                <a:latin typeface="Calibri" charset="0"/>
                <a:cs typeface="Times New Roman" charset="0"/>
              </a:rPr>
              <a:t>In 1853, Gadsden Purchase establishes current U.S. boundaries </a:t>
            </a:r>
          </a:p>
        </p:txBody>
      </p:sp>
    </p:spTree>
    <p:extLst>
      <p:ext uri="{BB962C8B-B14F-4D97-AF65-F5344CB8AC3E}">
        <p14:creationId xmlns:p14="http://schemas.microsoft.com/office/powerpoint/2010/main" val="13694726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72" grpId="0" autoUpdateAnimBg="0"/>
      <p:bldP spid="85105" grpId="0" autoUpdateAnimBg="0"/>
      <p:bldP spid="8510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304800" y="266700"/>
            <a:ext cx="418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latin typeface="Calibri" charset="0"/>
                <a:cs typeface="Times New Roman" charset="0"/>
              </a:rPr>
              <a:t>Civil War Tests Democracy </a:t>
            </a:r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304800" y="723900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2" name="Text Box 6"/>
          <p:cNvSpPr txBox="1">
            <a:spLocks noChangeArrowheads="1"/>
          </p:cNvSpPr>
          <p:nvPr/>
        </p:nvSpPr>
        <p:spPr bwMode="auto">
          <a:xfrm>
            <a:off x="304800" y="1016000"/>
            <a:ext cx="82296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North and South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North uses </a:t>
            </a:r>
            <a:r>
              <a:rPr lang="en-US" dirty="0" smtClean="0">
                <a:latin typeface="Calibri" charset="0"/>
              </a:rPr>
              <a:t>_________________ </a:t>
            </a:r>
            <a:r>
              <a:rPr lang="en-US" dirty="0">
                <a:latin typeface="Calibri" charset="0"/>
              </a:rPr>
              <a:t>labor, has both farms and industry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South depends on </a:t>
            </a:r>
            <a:r>
              <a:rPr lang="en-US" dirty="0" smtClean="0">
                <a:latin typeface="Calibri" charset="0"/>
              </a:rPr>
              <a:t>_______________ </a:t>
            </a:r>
            <a:r>
              <a:rPr lang="en-US" dirty="0">
                <a:latin typeface="Calibri" charset="0"/>
              </a:rPr>
              <a:t>labor, grows a few cash crops (mainly cotton) 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Slavery fuels disagreement over states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 rights versus federal rights</a:t>
            </a:r>
          </a:p>
        </p:txBody>
      </p:sp>
      <p:sp>
        <p:nvSpPr>
          <p:cNvPr id="270353" name="Text Box 17"/>
          <p:cNvSpPr txBox="1">
            <a:spLocks noChangeArrowheads="1"/>
          </p:cNvSpPr>
          <p:nvPr/>
        </p:nvSpPr>
        <p:spPr bwMode="auto">
          <a:xfrm>
            <a:off x="304800" y="2743200"/>
            <a:ext cx="82296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Civil War Breaks Out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</a:t>
            </a:r>
            <a:r>
              <a:rPr lang="en-US" b="1" dirty="0">
                <a:solidFill>
                  <a:srgbClr val="008000"/>
                </a:solidFill>
                <a:latin typeface="Calibri" charset="0"/>
              </a:rPr>
              <a:t>Abraham Lincoln </a:t>
            </a:r>
            <a:r>
              <a:rPr lang="en-US" dirty="0">
                <a:latin typeface="Calibri" charset="0"/>
              </a:rPr>
              <a:t>— elected in 1860; he is fiercely opposed by the South 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Southern states </a:t>
            </a:r>
            <a:r>
              <a:rPr lang="en-US" b="1" dirty="0" smtClean="0">
                <a:solidFill>
                  <a:srgbClr val="008000"/>
                </a:solidFill>
                <a:latin typeface="Calibri" charset="0"/>
              </a:rPr>
              <a:t>_______________________ </a:t>
            </a:r>
            <a:r>
              <a:rPr lang="en-US" dirty="0">
                <a:latin typeface="Calibri" charset="0"/>
              </a:rPr>
              <a:t>— withdraw from the Union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</a:t>
            </a:r>
            <a:r>
              <a:rPr lang="en-US" b="1" dirty="0">
                <a:solidFill>
                  <a:srgbClr val="008000"/>
                </a:solidFill>
                <a:latin typeface="Calibri" charset="0"/>
                <a:cs typeface="Times New Roman" charset="0"/>
              </a:rPr>
              <a:t>U.S. Civil War </a:t>
            </a:r>
            <a:r>
              <a:rPr lang="en-US" dirty="0">
                <a:latin typeface="Calibri" charset="0"/>
                <a:cs typeface="Times New Roman" charset="0"/>
              </a:rPr>
              <a:t>— North defeats South after bitter fighting (1861–1865)</a:t>
            </a:r>
            <a:r>
              <a:rPr lang="en-US" dirty="0">
                <a:latin typeface="Calibri" charset="0"/>
              </a:rPr>
              <a:t> 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04800" y="4219575"/>
            <a:ext cx="82296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Abolition of Slavery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</a:t>
            </a:r>
            <a:r>
              <a:rPr lang="en-US" b="1" dirty="0">
                <a:solidFill>
                  <a:srgbClr val="008000"/>
                </a:solidFill>
                <a:latin typeface="Calibri" charset="0"/>
              </a:rPr>
              <a:t>Emancipation Proclamation </a:t>
            </a:r>
            <a:r>
              <a:rPr lang="en-US" dirty="0">
                <a:latin typeface="Calibri" charset="0"/>
              </a:rPr>
              <a:t>— Lincoln declares all southern slaves free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North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s army frees slaves as they push farther south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Amendments after the war extend </a:t>
            </a:r>
            <a:r>
              <a:rPr lang="en-US" dirty="0" smtClean="0">
                <a:latin typeface="Calibri" charset="0"/>
              </a:rPr>
              <a:t>________________________________ &amp; _______________________________________ </a:t>
            </a:r>
            <a:r>
              <a:rPr lang="en-US" dirty="0">
                <a:latin typeface="Calibri" charset="0"/>
              </a:rPr>
              <a:t>to blacks</a:t>
            </a:r>
          </a:p>
        </p:txBody>
      </p:sp>
    </p:spTree>
    <p:extLst>
      <p:ext uri="{BB962C8B-B14F-4D97-AF65-F5344CB8AC3E}">
        <p14:creationId xmlns:p14="http://schemas.microsoft.com/office/powerpoint/2010/main" val="14233176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2" grpId="0" autoUpdateAnimBg="0"/>
      <p:bldP spid="270353" grpId="0" autoUpdateAnimBg="0"/>
      <p:bldP spid="1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D:\Chapter26\abraham_lincol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09600"/>
            <a:ext cx="44386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5334000" y="609600"/>
            <a:ext cx="350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Abraham Lincoln, 16th president of the United States. Portrait (1864), William Willard.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95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243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>
            <a:off x="549275" y="728663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Text Box 17"/>
          <p:cNvSpPr txBox="1">
            <a:spLocks noChangeArrowheads="1"/>
          </p:cNvSpPr>
          <p:nvPr/>
        </p:nvSpPr>
        <p:spPr bwMode="auto">
          <a:xfrm>
            <a:off x="549275" y="266700"/>
            <a:ext cx="3578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CC0000"/>
                </a:solidFill>
                <a:latin typeface="Calibri" charset="0"/>
                <a:cs typeface="Times New Roman" charset="0"/>
              </a:rPr>
              <a:t>Civil War Tests Democracy </a:t>
            </a:r>
          </a:p>
        </p:txBody>
      </p:sp>
      <p:sp>
        <p:nvSpPr>
          <p:cNvPr id="282642" name="Text Box 18"/>
          <p:cNvSpPr txBox="1">
            <a:spLocks noChangeArrowheads="1"/>
          </p:cNvSpPr>
          <p:nvPr/>
        </p:nvSpPr>
        <p:spPr bwMode="auto">
          <a:xfrm>
            <a:off x="304800" y="1016000"/>
            <a:ext cx="441960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Reconstruction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From 1865 to 1877, northern troops </a:t>
            </a:r>
          </a:p>
          <a:p>
            <a:pPr eaLnBrk="1" hangingPunct="1"/>
            <a:r>
              <a:rPr lang="en-US" dirty="0">
                <a:latin typeface="Calibri" charset="0"/>
              </a:rPr>
              <a:t>	occupy South, enforce new laws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After Reconstruction, troops leave and </a:t>
            </a:r>
          </a:p>
          <a:p>
            <a:pPr eaLnBrk="1" hangingPunct="1"/>
            <a:r>
              <a:rPr lang="en-US" dirty="0">
                <a:latin typeface="Calibri" charset="0"/>
              </a:rPr>
              <a:t>	Southerners pass new laws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</a:t>
            </a:r>
            <a:r>
              <a:rPr lang="en-US" b="1" dirty="0" smtClean="0">
                <a:solidFill>
                  <a:srgbClr val="008000"/>
                </a:solidFill>
                <a:latin typeface="Calibri" charset="0"/>
                <a:cs typeface="Times New Roman" charset="0"/>
              </a:rPr>
              <a:t>________________________________ </a:t>
            </a:r>
            <a:r>
              <a:rPr lang="en-US" dirty="0">
                <a:latin typeface="Calibri" charset="0"/>
                <a:cs typeface="Times New Roman" charset="0"/>
              </a:rPr>
              <a:t>— separation of blacks and </a:t>
            </a:r>
            <a:r>
              <a:rPr lang="en-US" dirty="0" smtClean="0">
                <a:latin typeface="Calibri" charset="0"/>
                <a:cs typeface="Times New Roman" charset="0"/>
              </a:rPr>
              <a:t>whites </a:t>
            </a:r>
            <a:r>
              <a:rPr lang="en-US" dirty="0">
                <a:latin typeface="Calibri" charset="0"/>
                <a:cs typeface="Times New Roman" charset="0"/>
              </a:rPr>
              <a:t>becomes policy in South </a:t>
            </a:r>
          </a:p>
        </p:txBody>
      </p:sp>
      <p:pic>
        <p:nvPicPr>
          <p:cNvPr id="20486" name="Picture 14" descr="Carpetb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191000"/>
            <a:ext cx="24955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6" descr="http://spider.georgetowncollege.edu/htallant/courses/his312/jcoleman/carp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728663"/>
            <a:ext cx="3521075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ectangle 14"/>
          <p:cNvSpPr>
            <a:spLocks noChangeArrowheads="1"/>
          </p:cNvSpPr>
          <p:nvPr/>
        </p:nvSpPr>
        <p:spPr bwMode="auto">
          <a:xfrm>
            <a:off x="5022850" y="4343400"/>
            <a:ext cx="36766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i="1"/>
              <a:t>"'The Man with the (Carpet) Bags' cartoon by Thomas Nast, 1872, depicting the Southern attitude toward Northerners during Reconstruction"</a:t>
            </a:r>
            <a:r>
              <a:rPr lang="en-US"/>
              <a:t> 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575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4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6540500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449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04800" y="266700"/>
            <a:ext cx="353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latin typeface="Calibri" charset="0"/>
                <a:cs typeface="Times New Roman" charset="0"/>
              </a:rPr>
              <a:t>The Postwar Economy </a:t>
            </a:r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373063" y="723900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373063" y="1016000"/>
            <a:ext cx="419893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Immigration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By 1914 more than </a:t>
            </a:r>
            <a:r>
              <a:rPr lang="en-US" dirty="0" smtClean="0">
                <a:latin typeface="Calibri" charset="0"/>
              </a:rPr>
              <a:t>_________ </a:t>
            </a:r>
            <a:r>
              <a:rPr lang="en-US" dirty="0">
                <a:latin typeface="Calibri" charset="0"/>
              </a:rPr>
              <a:t>million </a:t>
            </a:r>
          </a:p>
          <a:p>
            <a:pPr eaLnBrk="1" hangingPunct="1"/>
            <a:r>
              <a:rPr lang="en-US" dirty="0">
                <a:latin typeface="Calibri" charset="0"/>
              </a:rPr>
              <a:t>	immigrants arrive from Europe and Asia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Most immigrants settle in the West, </a:t>
            </a:r>
          </a:p>
          <a:p>
            <a:pPr eaLnBrk="1" hangingPunct="1"/>
            <a:r>
              <a:rPr lang="en-US" dirty="0">
                <a:latin typeface="Calibri" charset="0"/>
              </a:rPr>
              <a:t>	Midwest, or Northeastern U.S.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Immigrants provide the workforce </a:t>
            </a:r>
          </a:p>
          <a:p>
            <a:pPr eaLnBrk="1" hangingPunct="1"/>
            <a:r>
              <a:rPr lang="en-US" dirty="0">
                <a:latin typeface="Calibri" charset="0"/>
              </a:rPr>
              <a:t>	needed for </a:t>
            </a:r>
            <a:r>
              <a:rPr lang="en-US" dirty="0" smtClean="0">
                <a:latin typeface="Calibri" charset="0"/>
              </a:rPr>
              <a:t>_______________________</a:t>
            </a:r>
            <a:endParaRPr lang="en-US" dirty="0">
              <a:latin typeface="Calibri" charset="0"/>
            </a:endParaRPr>
          </a:p>
        </p:txBody>
      </p:sp>
      <p:sp>
        <p:nvSpPr>
          <p:cNvPr id="242700" name="Text Box 12"/>
          <p:cNvSpPr txBox="1">
            <a:spLocks noChangeArrowheads="1"/>
          </p:cNvSpPr>
          <p:nvPr/>
        </p:nvSpPr>
        <p:spPr bwMode="auto">
          <a:xfrm>
            <a:off x="373063" y="3402013"/>
            <a:ext cx="4495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The Railroads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Transcontinental railroad links east and </a:t>
            </a:r>
          </a:p>
          <a:p>
            <a:pPr eaLnBrk="1" hangingPunct="1"/>
            <a:r>
              <a:rPr lang="en-US" dirty="0">
                <a:latin typeface="Calibri" charset="0"/>
              </a:rPr>
              <a:t>	west U.S. in 1869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Almost </a:t>
            </a:r>
            <a:r>
              <a:rPr lang="en-US" dirty="0" smtClean="0">
                <a:latin typeface="Calibri" charset="0"/>
              </a:rPr>
              <a:t>____________________ </a:t>
            </a:r>
            <a:r>
              <a:rPr lang="en-US" dirty="0">
                <a:latin typeface="Calibri" charset="0"/>
              </a:rPr>
              <a:t>miles of </a:t>
            </a:r>
            <a:r>
              <a:rPr lang="en-US" dirty="0" smtClean="0">
                <a:latin typeface="Calibri" charset="0"/>
              </a:rPr>
              <a:t>	track </a:t>
            </a:r>
            <a:r>
              <a:rPr lang="en-US" dirty="0">
                <a:latin typeface="Calibri" charset="0"/>
              </a:rPr>
              <a:t>cross U.S. by </a:t>
            </a:r>
            <a:r>
              <a:rPr lang="en-US" dirty="0" smtClean="0">
                <a:latin typeface="Calibri" charset="0"/>
              </a:rPr>
              <a:t>1900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</a:t>
            </a:r>
            <a:r>
              <a:rPr lang="en-US" dirty="0">
                <a:latin typeface="Calibri" charset="0"/>
                <a:cs typeface="Times New Roman" charset="0"/>
              </a:rPr>
              <a:t>Railroads allow quick movement of goods </a:t>
            </a:r>
          </a:p>
          <a:p>
            <a:pPr eaLnBrk="1" hangingPunct="1"/>
            <a:r>
              <a:rPr lang="en-US" dirty="0">
                <a:latin typeface="Calibri" charset="0"/>
                <a:cs typeface="Times New Roman" charset="0"/>
              </a:rPr>
              <a:t>	and raw materials</a:t>
            </a:r>
            <a:r>
              <a:rPr lang="en-US" dirty="0">
                <a:latin typeface="Calibri" charset="0"/>
              </a:rPr>
              <a:t> </a:t>
            </a:r>
          </a:p>
        </p:txBody>
      </p:sp>
      <p:pic>
        <p:nvPicPr>
          <p:cNvPr id="21511" name="Picture 20" descr="http://rds.yahoo.com/_ylt=A0WTefQuRPdIU0EBblGjzbkF/SIG=12u5q1qh9/EXP=1224250798/**http%3A/www.history.com/minisites/ellisisland/images/ellis_island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160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2" descr="http://rds.yahoo.com/_ylt=A0WTefjHRPdIXtwAhSujzbkF/SIG=1307fmmt9/EXP=1224250951/**http%3A/www.buysanfranciscotours.com/images/NY_grayline/ellis_island_to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4162425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137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4" grpId="0" autoUpdateAnimBg="0"/>
      <p:bldP spid="24270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ngelisland.org/images/ww1_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5438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5562600"/>
            <a:ext cx="81534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Immigration Station, circa 1918.  Administration building in left foreground,  Hospital in left background, Detention Barracks in mid-center, Julia Morgan-designed employee cottages at back, Perimeter Road on right.</a:t>
            </a:r>
          </a:p>
        </p:txBody>
      </p:sp>
    </p:spTree>
    <p:extLst>
      <p:ext uri="{BB962C8B-B14F-4D97-AF65-F5344CB8AC3E}">
        <p14:creationId xmlns:p14="http://schemas.microsoft.com/office/powerpoint/2010/main" val="3720226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6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3555" name="Rectangle 66"/>
          <p:cNvSpPr>
            <a:spLocks noChangeArrowheads="1"/>
          </p:cNvSpPr>
          <p:nvPr/>
        </p:nvSpPr>
        <p:spPr bwMode="auto">
          <a:xfrm>
            <a:off x="1773238" y="1827213"/>
            <a:ext cx="604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latin typeface="Calibri" charset="0"/>
                <a:cs typeface="Times New Roman" charset="0"/>
              </a:rPr>
              <a:t>     </a:t>
            </a:r>
          </a:p>
        </p:txBody>
      </p:sp>
      <p:sp>
        <p:nvSpPr>
          <p:cNvPr id="23556" name="Text Box 67"/>
          <p:cNvSpPr txBox="1">
            <a:spLocks noChangeArrowheads="1"/>
          </p:cNvSpPr>
          <p:nvPr/>
        </p:nvSpPr>
        <p:spPr bwMode="auto">
          <a:xfrm>
            <a:off x="1041400" y="312738"/>
            <a:ext cx="4900613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sz="3000" b="1">
                <a:solidFill>
                  <a:srgbClr val="CB6E19"/>
                </a:solidFill>
                <a:latin typeface="Calibri" charset="0"/>
                <a:cs typeface="Times New Roman" charset="0"/>
              </a:rPr>
              <a:t>Nineteenth-Century Progress </a:t>
            </a:r>
          </a:p>
          <a:p>
            <a:pPr eaLnBrk="1" hangingPunct="1">
              <a:lnSpc>
                <a:spcPct val="85000"/>
              </a:lnSpc>
            </a:pPr>
            <a:r>
              <a:rPr lang="en-US" sz="2400" b="1">
                <a:solidFill>
                  <a:srgbClr val="CC0000"/>
                </a:solidFill>
                <a:latin typeface="Calibri" charset="0"/>
                <a:cs typeface="Times New Roman" charset="0"/>
              </a:rPr>
              <a:t>Inventions Make Life Easier</a:t>
            </a:r>
            <a:endParaRPr lang="en-US" sz="2400" b="1">
              <a:solidFill>
                <a:srgbClr val="CB6E19"/>
              </a:solidFill>
              <a:latin typeface="Calibri" charset="0"/>
              <a:cs typeface="Times New Roman" charset="0"/>
            </a:endParaRPr>
          </a:p>
        </p:txBody>
      </p:sp>
      <p:sp>
        <p:nvSpPr>
          <p:cNvPr id="97348" name="Text Box 68"/>
          <p:cNvSpPr txBox="1">
            <a:spLocks noChangeArrowheads="1"/>
          </p:cNvSpPr>
          <p:nvPr/>
        </p:nvSpPr>
        <p:spPr bwMode="auto">
          <a:xfrm>
            <a:off x="477838" y="1149350"/>
            <a:ext cx="8056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Edison the Inventor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Thomas Edison patents over </a:t>
            </a:r>
            <a:r>
              <a:rPr lang="en-US" dirty="0" smtClean="0">
                <a:latin typeface="Calibri" charset="0"/>
              </a:rPr>
              <a:t>______________ </a:t>
            </a:r>
            <a:r>
              <a:rPr lang="en-US" dirty="0">
                <a:latin typeface="Calibri" charset="0"/>
              </a:rPr>
              <a:t>inventions in research laboratory</a:t>
            </a:r>
          </a:p>
        </p:txBody>
      </p:sp>
      <p:sp>
        <p:nvSpPr>
          <p:cNvPr id="23558" name="Line 70"/>
          <p:cNvSpPr>
            <a:spLocks noChangeShapeType="1"/>
          </p:cNvSpPr>
          <p:nvPr/>
        </p:nvSpPr>
        <p:spPr bwMode="auto">
          <a:xfrm>
            <a:off x="1119188" y="1114425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59" name="Group 76"/>
          <p:cNvGrpSpPr>
            <a:grpSpLocks/>
          </p:cNvGrpSpPr>
          <p:nvPr/>
        </p:nvGrpSpPr>
        <p:grpSpPr bwMode="auto">
          <a:xfrm>
            <a:off x="304800" y="282575"/>
            <a:ext cx="658813" cy="511175"/>
            <a:chOff x="1076" y="500"/>
            <a:chExt cx="415" cy="322"/>
          </a:xfrm>
        </p:grpSpPr>
        <p:sp>
          <p:nvSpPr>
            <p:cNvPr id="23564" name="Text Box 77"/>
            <p:cNvSpPr txBox="1">
              <a:spLocks noChangeArrowheads="1"/>
            </p:cNvSpPr>
            <p:nvPr/>
          </p:nvSpPr>
          <p:spPr bwMode="auto">
            <a:xfrm>
              <a:off x="1076" y="500"/>
              <a:ext cx="41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800" b="1">
                  <a:solidFill>
                    <a:srgbClr val="003399"/>
                  </a:solidFill>
                  <a:latin typeface="Calibri" charset="0"/>
                </a:rPr>
                <a:t>SECTION</a:t>
              </a:r>
            </a:p>
          </p:txBody>
        </p:sp>
        <p:sp>
          <p:nvSpPr>
            <p:cNvPr id="23565" name="Oval 78"/>
            <p:cNvSpPr>
              <a:spLocks noChangeArrowheads="1"/>
            </p:cNvSpPr>
            <p:nvPr/>
          </p:nvSpPr>
          <p:spPr bwMode="auto">
            <a:xfrm>
              <a:off x="1185" y="627"/>
              <a:ext cx="192" cy="192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3566" name="Text Box 79"/>
            <p:cNvSpPr txBox="1">
              <a:spLocks noChangeArrowheads="1"/>
            </p:cNvSpPr>
            <p:nvPr/>
          </p:nvSpPr>
          <p:spPr bwMode="auto">
            <a:xfrm>
              <a:off x="1181" y="610"/>
              <a:ext cx="1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Calibri" charset="0"/>
                </a:rPr>
                <a:t>4</a:t>
              </a:r>
              <a:endParaRPr lang="en-US" sz="2400">
                <a:latin typeface="Calibri" charset="0"/>
              </a:endParaRPr>
            </a:p>
          </p:txBody>
        </p:sp>
      </p:grpSp>
      <p:sp>
        <p:nvSpPr>
          <p:cNvPr id="97383" name="Rectangle 103"/>
          <p:cNvSpPr>
            <a:spLocks noChangeArrowheads="1"/>
          </p:cNvSpPr>
          <p:nvPr/>
        </p:nvSpPr>
        <p:spPr bwMode="auto">
          <a:xfrm>
            <a:off x="471488" y="1981200"/>
            <a:ext cx="80629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000" b="1" dirty="0">
                <a:latin typeface="Calibri" charset="0"/>
              </a:rPr>
              <a:t>Bell and Marconi Revolutionize Communication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>
              <a:tabLst>
                <a:tab pos="228600" algn="l"/>
              </a:tabLst>
            </a:pPr>
            <a:r>
              <a:rPr lang="en-US" dirty="0">
                <a:latin typeface="Calibri" charset="0"/>
              </a:rPr>
              <a:t>•	In 1876, Alexander Graham Bell invents </a:t>
            </a:r>
            <a:r>
              <a:rPr lang="en-US" dirty="0" smtClean="0">
                <a:latin typeface="Calibri" charset="0"/>
              </a:rPr>
              <a:t>___________________________</a:t>
            </a:r>
            <a:endParaRPr lang="en-US" dirty="0">
              <a:latin typeface="Calibri" charset="0"/>
              <a:cs typeface="Times New Roman" charset="0"/>
            </a:endParaRPr>
          </a:p>
          <a:p>
            <a:pPr>
              <a:tabLst>
                <a:tab pos="228600" algn="l"/>
              </a:tabLst>
            </a:pPr>
            <a:r>
              <a:rPr lang="en-US" dirty="0">
                <a:latin typeface="Calibri" charset="0"/>
              </a:rPr>
              <a:t>•	In 1895, Italian </a:t>
            </a:r>
            <a:r>
              <a:rPr lang="en-US" dirty="0" err="1">
                <a:latin typeface="Calibri" charset="0"/>
              </a:rPr>
              <a:t>Guglielmo</a:t>
            </a:r>
            <a:r>
              <a:rPr lang="en-US" dirty="0">
                <a:latin typeface="Calibri" charset="0"/>
              </a:rPr>
              <a:t> Marconi builds first </a:t>
            </a:r>
            <a:r>
              <a:rPr lang="en-US" dirty="0" smtClean="0">
                <a:latin typeface="Calibri" charset="0"/>
              </a:rPr>
              <a:t>radio</a:t>
            </a:r>
            <a:endParaRPr lang="en-US" dirty="0">
              <a:latin typeface="Calibri" charset="0"/>
            </a:endParaRPr>
          </a:p>
        </p:txBody>
      </p:sp>
      <p:sp>
        <p:nvSpPr>
          <p:cNvPr id="97384" name="Text Box 104"/>
          <p:cNvSpPr txBox="1">
            <a:spLocks noChangeArrowheads="1"/>
          </p:cNvSpPr>
          <p:nvPr/>
        </p:nvSpPr>
        <p:spPr bwMode="auto">
          <a:xfrm>
            <a:off x="471488" y="3197225"/>
            <a:ext cx="440531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Ford Sparks the Automobile Industry</a:t>
            </a:r>
            <a:endParaRPr lang="en-US" sz="2000" b="1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In 1880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s, Germans invent first </a:t>
            </a:r>
            <a:r>
              <a:rPr lang="en-US" dirty="0" smtClean="0">
                <a:latin typeface="Calibri" charset="0"/>
              </a:rPr>
              <a:t>	automobile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Henry Ford lowers cost with </a:t>
            </a:r>
          </a:p>
          <a:p>
            <a:pPr eaLnBrk="1" hangingPunct="1"/>
            <a:r>
              <a:rPr lang="en-US" b="1" dirty="0">
                <a:solidFill>
                  <a:srgbClr val="008000"/>
                </a:solidFill>
                <a:latin typeface="Calibri" charset="0"/>
              </a:rPr>
              <a:t>	</a:t>
            </a:r>
            <a:r>
              <a:rPr lang="en-US" b="1" dirty="0" smtClean="0">
                <a:solidFill>
                  <a:srgbClr val="008000"/>
                </a:solidFill>
                <a:latin typeface="Calibri" charset="0"/>
              </a:rPr>
              <a:t>________________________________ </a:t>
            </a:r>
            <a:r>
              <a:rPr lang="en-US" dirty="0">
                <a:latin typeface="Calibri" charset="0"/>
              </a:rPr>
              <a:t>— one task per worker</a:t>
            </a:r>
          </a:p>
        </p:txBody>
      </p:sp>
      <p:sp>
        <p:nvSpPr>
          <p:cNvPr id="97386" name="Text Box 106"/>
          <p:cNvSpPr txBox="1">
            <a:spLocks noChangeArrowheads="1"/>
          </p:cNvSpPr>
          <p:nvPr/>
        </p:nvSpPr>
        <p:spPr bwMode="auto">
          <a:xfrm>
            <a:off x="471488" y="5105400"/>
            <a:ext cx="419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Calibri" charset="0"/>
              </a:rPr>
              <a:t>The Wright Brothers Fly</a:t>
            </a:r>
            <a:endParaRPr lang="en-US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•	</a:t>
            </a:r>
            <a:r>
              <a:rPr lang="en-US">
                <a:latin typeface="Calibri" charset="0"/>
                <a:cs typeface="Times New Roman" charset="0"/>
              </a:rPr>
              <a:t>In 1903, Wright brothers develop first </a:t>
            </a:r>
          </a:p>
          <a:p>
            <a:pPr eaLnBrk="1" hangingPunct="1"/>
            <a:r>
              <a:rPr lang="en-US">
                <a:latin typeface="Calibri" charset="0"/>
                <a:cs typeface="Times New Roman" charset="0"/>
              </a:rPr>
              <a:t>	working airplane</a:t>
            </a:r>
          </a:p>
        </p:txBody>
      </p:sp>
      <p:pic>
        <p:nvPicPr>
          <p:cNvPr id="23563" name="Picture 19" descr="http://rds.yahoo.com/_ylt=A0WTefanR_dIoGYBzQajzbkF/SIG=13bire20b/EXP=1224251687/**http%3A/www.jefflewis.net/graphics/aircraft/Wright_Brothers_First_Flight_Dec_17_19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75063"/>
            <a:ext cx="38100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5734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48" grpId="0" autoUpdateAnimBg="0"/>
      <p:bldP spid="97383" grpId="0" autoUpdateAnimBg="0"/>
      <p:bldP spid="97384" grpId="0" autoUpdateAnimBg="0"/>
      <p:bldP spid="9738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D:\Chapter26\edi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533400"/>
            <a:ext cx="44386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5181600" y="1143000"/>
            <a:ext cx="335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Edison with Cylinder Phonograph, April 1878.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59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8"/>
          <p:cNvSpPr>
            <a:spLocks noChangeShapeType="1"/>
          </p:cNvSpPr>
          <p:nvPr/>
        </p:nvSpPr>
        <p:spPr bwMode="auto">
          <a:xfrm>
            <a:off x="414338" y="762000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414338" y="914400"/>
            <a:ext cx="826648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The Germ Theory of Disease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Louis Pasteur discovers existence of bacteria while observing fermentation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He and others quickly discover that bacteria cause disease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British surgeon Joseph Lister links bacteria to surgical problems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Sterilizing instruments reduces deaths from infection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</a:t>
            </a:r>
            <a:r>
              <a:rPr lang="en-US" dirty="0">
                <a:latin typeface="Calibri" charset="0"/>
                <a:cs typeface="Times New Roman" charset="0"/>
              </a:rPr>
              <a:t>Medical researchers develop </a:t>
            </a:r>
            <a:r>
              <a:rPr lang="en-US" dirty="0" smtClean="0">
                <a:latin typeface="Calibri" charset="0"/>
                <a:cs typeface="Times New Roman" charset="0"/>
              </a:rPr>
              <a:t>_______________________; </a:t>
            </a:r>
            <a:r>
              <a:rPr lang="en-US" dirty="0">
                <a:latin typeface="Calibri" charset="0"/>
                <a:cs typeface="Times New Roman" charset="0"/>
              </a:rPr>
              <a:t>cities improve sanitation</a:t>
            </a:r>
            <a:r>
              <a:rPr lang="en-US" dirty="0">
                <a:latin typeface="Calibri" charset="0"/>
              </a:rPr>
              <a:t> </a:t>
            </a:r>
          </a:p>
        </p:txBody>
      </p:sp>
      <p:sp>
        <p:nvSpPr>
          <p:cNvPr id="25604" name="Text Box 39"/>
          <p:cNvSpPr txBox="1">
            <a:spLocks noChangeArrowheads="1"/>
          </p:cNvSpPr>
          <p:nvPr/>
        </p:nvSpPr>
        <p:spPr bwMode="auto">
          <a:xfrm>
            <a:off x="381000" y="304800"/>
            <a:ext cx="350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CC0000"/>
                </a:solidFill>
                <a:latin typeface="Calibri" charset="0"/>
                <a:cs typeface="Times New Roman" charset="0"/>
              </a:rPr>
              <a:t>New Ideas in Medicine 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414338" y="2895600"/>
            <a:ext cx="334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CC0000"/>
                </a:solidFill>
                <a:latin typeface="Calibri" charset="0"/>
                <a:cs typeface="Times New Roman" charset="0"/>
              </a:rPr>
              <a:t>New Ideas in Science </a:t>
            </a:r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>
            <a:off x="434975" y="3352800"/>
            <a:ext cx="691356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34975" y="3670300"/>
            <a:ext cx="4853541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sz="2000" b="1" dirty="0">
                <a:latin typeface="Calibri" charset="0"/>
              </a:rPr>
              <a:t>Darwin Challenges </a:t>
            </a:r>
            <a:r>
              <a:rPr lang="en-US" sz="2000" b="1" dirty="0">
                <a:solidFill>
                  <a:srgbClr val="000000"/>
                </a:solidFill>
                <a:latin typeface="Calibri" charset="0"/>
              </a:rPr>
              <a:t>Traditional Beliefs</a:t>
            </a:r>
            <a:r>
              <a:rPr lang="en-US" sz="2000" b="1" dirty="0">
                <a:latin typeface="Calibri" charset="0"/>
              </a:rPr>
              <a:t> 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>
              <a:tabLst>
                <a:tab pos="228600" algn="l"/>
                <a:tab pos="457200" algn="l"/>
              </a:tabLst>
            </a:pPr>
            <a:r>
              <a:rPr lang="en-US" dirty="0">
                <a:latin typeface="Calibri" charset="0"/>
              </a:rPr>
              <a:t>•	</a:t>
            </a:r>
            <a:r>
              <a:rPr lang="en-US" b="1" dirty="0">
                <a:solidFill>
                  <a:srgbClr val="008000"/>
                </a:solidFill>
                <a:latin typeface="Calibri" charset="0"/>
              </a:rPr>
              <a:t>Charles Darwin </a:t>
            </a:r>
            <a:r>
              <a:rPr lang="en-US" dirty="0">
                <a:latin typeface="Calibri" charset="0"/>
              </a:rPr>
              <a:t>— English scientist 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dirty="0">
                <a:latin typeface="Calibri" charset="0"/>
              </a:rPr>
              <a:t>	develops theory </a:t>
            </a:r>
            <a:r>
              <a:rPr lang="en-US" dirty="0" smtClean="0">
                <a:latin typeface="Calibri" charset="0"/>
              </a:rPr>
              <a:t>of ______________________</a:t>
            </a:r>
            <a:endParaRPr lang="en-US" dirty="0">
              <a:latin typeface="Calibri" charset="0"/>
              <a:cs typeface="Times New Roman" charset="0"/>
            </a:endParaRPr>
          </a:p>
          <a:p>
            <a:pPr>
              <a:tabLst>
                <a:tab pos="228600" algn="l"/>
                <a:tab pos="457200" algn="l"/>
              </a:tabLst>
            </a:pPr>
            <a:r>
              <a:rPr lang="en-US" dirty="0">
                <a:latin typeface="Calibri" charset="0"/>
              </a:rPr>
              <a:t>•	In 1880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s most people believe in 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dirty="0">
                <a:latin typeface="Calibri" charset="0"/>
              </a:rPr>
              <a:t>	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special creation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by God </a:t>
            </a:r>
          </a:p>
        </p:txBody>
      </p:sp>
      <p:pic>
        <p:nvPicPr>
          <p:cNvPr id="25608" name="Picture 3" descr="D:\Chapter26\darw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3670300"/>
            <a:ext cx="27813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657850" y="6019800"/>
            <a:ext cx="2781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+mn-lt"/>
                <a:ea typeface="ＭＳ Ｐゴシック" charset="-128"/>
                <a:cs typeface="+mn-cs"/>
              </a:rPr>
              <a:t>Charles Darwin (1809-1882), English naturalist.</a:t>
            </a:r>
            <a:endParaRPr lang="en-US" sz="1400" dirty="0"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7506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5" grpId="0" autoUpdateAnimBg="0"/>
      <p:bldP spid="1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77508" name="Rectangle 4"/>
          <p:cNvSpPr>
            <a:spLocks noChangeArrowheads="1"/>
          </p:cNvSpPr>
          <p:nvPr/>
        </p:nvSpPr>
        <p:spPr bwMode="auto">
          <a:xfrm>
            <a:off x="395288" y="2971800"/>
            <a:ext cx="83835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sz="2000" b="1">
                <a:latin typeface="Calibri" charset="0"/>
              </a:rPr>
              <a:t>Mendel and Genetics</a:t>
            </a:r>
            <a:endParaRPr lang="en-US" sz="2000">
              <a:latin typeface="Calibri" charset="0"/>
              <a:cs typeface="Times New Roman" charset="0"/>
            </a:endParaRPr>
          </a:p>
          <a:p>
            <a:pPr>
              <a:tabLst>
                <a:tab pos="228600" algn="l"/>
                <a:tab pos="457200" algn="l"/>
              </a:tabLst>
            </a:pPr>
            <a:r>
              <a:rPr lang="en-US">
                <a:latin typeface="Calibri" charset="0"/>
              </a:rPr>
              <a:t>•	Austrian monk Gregor Mendel discovers patterns to inherited traits</a:t>
            </a:r>
            <a:endParaRPr lang="en-US">
              <a:latin typeface="Calibri" charset="0"/>
              <a:cs typeface="Times New Roman" charset="0"/>
            </a:endParaRPr>
          </a:p>
          <a:p>
            <a:pPr>
              <a:tabLst>
                <a:tab pos="228600" algn="l"/>
                <a:tab pos="457200" algn="l"/>
              </a:tabLst>
            </a:pPr>
            <a:r>
              <a:rPr lang="en-US">
                <a:latin typeface="Calibri" charset="0"/>
              </a:rPr>
              <a:t>•	Mendel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work begins the science of genetics</a:t>
            </a:r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327025" y="728663"/>
            <a:ext cx="691356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13"/>
          <p:cNvSpPr txBox="1">
            <a:spLocks noChangeArrowheads="1"/>
          </p:cNvSpPr>
          <p:nvPr/>
        </p:nvSpPr>
        <p:spPr bwMode="auto">
          <a:xfrm>
            <a:off x="304800" y="266700"/>
            <a:ext cx="2917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CC0000"/>
                </a:solidFill>
                <a:latin typeface="Calibri" charset="0"/>
                <a:cs typeface="Times New Roman" charset="0"/>
              </a:rPr>
              <a:t>New Ideas in Science </a:t>
            </a:r>
          </a:p>
        </p:txBody>
      </p:sp>
      <p:sp>
        <p:nvSpPr>
          <p:cNvPr id="277518" name="Rectangle 14"/>
          <p:cNvSpPr>
            <a:spLocks noChangeArrowheads="1"/>
          </p:cNvSpPr>
          <p:nvPr/>
        </p:nvSpPr>
        <p:spPr bwMode="auto">
          <a:xfrm>
            <a:off x="395287" y="4264025"/>
            <a:ext cx="8383587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000" b="1" dirty="0">
                <a:latin typeface="Calibri" charset="0"/>
              </a:rPr>
              <a:t>Advances in Chemistry and Physics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>
              <a:tabLst>
                <a:tab pos="228600" algn="l"/>
              </a:tabLst>
            </a:pPr>
            <a:r>
              <a:rPr lang="en-US" dirty="0">
                <a:latin typeface="Calibri" charset="0"/>
              </a:rPr>
              <a:t>•	In 1803, John Dalton theorizes all matter is made of </a:t>
            </a:r>
            <a:r>
              <a:rPr lang="en-US" dirty="0" smtClean="0">
                <a:latin typeface="Calibri" charset="0"/>
              </a:rPr>
              <a:t>_____________________</a:t>
            </a:r>
            <a:endParaRPr lang="en-US" dirty="0">
              <a:latin typeface="Calibri" charset="0"/>
              <a:cs typeface="Times New Roman" charset="0"/>
            </a:endParaRPr>
          </a:p>
          <a:p>
            <a:pPr>
              <a:tabLst>
                <a:tab pos="228600" algn="l"/>
              </a:tabLst>
            </a:pPr>
            <a:r>
              <a:rPr lang="en-US" dirty="0">
                <a:latin typeface="Calibri" charset="0"/>
              </a:rPr>
              <a:t>•	In 1869, Dmitri Mendeleev creates periodic table of the elements</a:t>
            </a:r>
            <a:endParaRPr lang="en-US" dirty="0">
              <a:latin typeface="Calibri" charset="0"/>
              <a:cs typeface="Times New Roman" charset="0"/>
            </a:endParaRPr>
          </a:p>
          <a:p>
            <a:pPr>
              <a:tabLst>
                <a:tab pos="228600" algn="l"/>
              </a:tabLst>
            </a:pPr>
            <a:r>
              <a:rPr lang="en-US" dirty="0">
                <a:latin typeface="Calibri" charset="0"/>
              </a:rPr>
              <a:t>•	</a:t>
            </a:r>
            <a:r>
              <a:rPr lang="en-US" b="1" dirty="0" smtClean="0">
                <a:solidFill>
                  <a:srgbClr val="008000"/>
                </a:solidFill>
                <a:latin typeface="Calibri" charset="0"/>
              </a:rPr>
              <a:t>________________________ </a:t>
            </a:r>
            <a:r>
              <a:rPr lang="en-US" dirty="0">
                <a:latin typeface="Calibri" charset="0"/>
              </a:rPr>
              <a:t>— type of energy discovered by Marie and Pierre Curie </a:t>
            </a:r>
            <a:endParaRPr lang="en-US" dirty="0">
              <a:latin typeface="Calibri" charset="0"/>
              <a:cs typeface="Times New Roman" charset="0"/>
            </a:endParaRPr>
          </a:p>
          <a:p>
            <a:pPr>
              <a:tabLst>
                <a:tab pos="228600" algn="l"/>
              </a:tabLst>
            </a:pPr>
            <a:r>
              <a:rPr lang="en-US" dirty="0">
                <a:latin typeface="Calibri" charset="0"/>
              </a:rPr>
              <a:t>•	</a:t>
            </a:r>
            <a:r>
              <a:rPr lang="en-US" dirty="0">
                <a:latin typeface="Calibri" charset="0"/>
                <a:cs typeface="Times New Roman" charset="0"/>
              </a:rPr>
              <a:t>Ernest Rutherford says atoms have a nucleus surrounded by electrons</a:t>
            </a:r>
            <a:r>
              <a:rPr lang="en-US" dirty="0">
                <a:latin typeface="Calibri" charset="0"/>
              </a:rPr>
              <a:t> 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15913" y="801688"/>
            <a:ext cx="812323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000" b="1">
                <a:latin typeface="Calibri" charset="0"/>
              </a:rPr>
              <a:t>Darwin</a:t>
            </a:r>
            <a:r>
              <a:rPr lang="ja-JP" altLang="en-US" sz="2000" b="1">
                <a:latin typeface="Calibri" charset="0"/>
              </a:rPr>
              <a:t>’</a:t>
            </a:r>
            <a:r>
              <a:rPr lang="en-US" sz="2000" b="1">
                <a:latin typeface="Calibri" charset="0"/>
              </a:rPr>
              <a:t>s Theory of Evolution</a:t>
            </a:r>
            <a:endParaRPr lang="en-US" sz="2000">
              <a:latin typeface="Calibri" charset="0"/>
              <a:cs typeface="Times New Roman" charset="0"/>
            </a:endParaRPr>
          </a:p>
          <a:p>
            <a:pPr>
              <a:tabLst>
                <a:tab pos="228600" algn="l"/>
              </a:tabLst>
            </a:pPr>
            <a:r>
              <a:rPr lang="en-US">
                <a:latin typeface="Calibri" charset="0"/>
              </a:rPr>
              <a:t>•	Darwin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idea of natural selection says competition elevates the fittest</a:t>
            </a:r>
            <a:endParaRPr lang="en-US">
              <a:latin typeface="Calibri" charset="0"/>
              <a:cs typeface="Times New Roman" charset="0"/>
            </a:endParaRPr>
          </a:p>
          <a:p>
            <a:pPr>
              <a:tabLst>
                <a:tab pos="228600" algn="l"/>
              </a:tabLst>
            </a:pPr>
            <a:r>
              <a:rPr lang="en-US">
                <a:latin typeface="Calibri" charset="0"/>
              </a:rPr>
              <a:t>•	The fittest then breed and their offspring share their advantages</a:t>
            </a:r>
            <a:endParaRPr lang="en-US">
              <a:latin typeface="Calibri" charset="0"/>
              <a:cs typeface="Times New Roman" charset="0"/>
            </a:endParaRPr>
          </a:p>
          <a:p>
            <a:pPr>
              <a:tabLst>
                <a:tab pos="228600" algn="l"/>
              </a:tabLst>
            </a:pPr>
            <a:r>
              <a:rPr lang="en-US">
                <a:latin typeface="Calibri" charset="0"/>
              </a:rPr>
              <a:t>•	Gradually, over generations, species change; new species evolve</a:t>
            </a:r>
            <a:endParaRPr lang="en-US">
              <a:latin typeface="Calibri" charset="0"/>
              <a:cs typeface="Times New Roman" charset="0"/>
            </a:endParaRPr>
          </a:p>
          <a:p>
            <a:pPr>
              <a:tabLst>
                <a:tab pos="228600" algn="l"/>
              </a:tabLst>
            </a:pPr>
            <a:r>
              <a:rPr lang="en-US">
                <a:latin typeface="Calibri" charset="0"/>
              </a:rPr>
              <a:t>•	</a:t>
            </a:r>
            <a:r>
              <a:rPr lang="en-US" b="1">
                <a:solidFill>
                  <a:srgbClr val="008000"/>
                </a:solidFill>
                <a:latin typeface="Calibri" charset="0"/>
                <a:cs typeface="Times New Roman" charset="0"/>
              </a:rPr>
              <a:t>Theory of evolution </a:t>
            </a:r>
            <a:r>
              <a:rPr lang="en-US">
                <a:latin typeface="Calibri" charset="0"/>
                <a:cs typeface="Times New Roman" charset="0"/>
              </a:rPr>
              <a:t>— species change slowly through natural selection</a:t>
            </a:r>
            <a:r>
              <a:rPr lang="en-US"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0324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8" grpId="0" autoUpdateAnimBg="0"/>
      <p:bldP spid="277518" grpId="0" autoUpdateAnimBg="0"/>
      <p:bldP spid="1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D:\Chapter26\cu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09600"/>
            <a:ext cx="39052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343400" y="162877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Marie and Pierre Curie, noted for their work on radioactivity, in their laboratory in France. Photograph (1896)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30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533400" y="990600"/>
            <a:ext cx="5162550" cy="372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sz="2000" b="1" dirty="0">
                <a:latin typeface="Calibri" charset="0"/>
              </a:rPr>
              <a:t>New Ideas in Social Science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>
              <a:tabLst>
                <a:tab pos="228600" algn="l"/>
                <a:tab pos="457200" algn="l"/>
              </a:tabLst>
            </a:pPr>
            <a:r>
              <a:rPr lang="en-US" dirty="0">
                <a:latin typeface="Calibri" charset="0"/>
              </a:rPr>
              <a:t>•	Sciences of archaeology, sociology, 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dirty="0">
                <a:latin typeface="Calibri" charset="0"/>
              </a:rPr>
              <a:t>	anthropology begin in 1800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s</a:t>
            </a:r>
            <a:endParaRPr lang="en-US" dirty="0">
              <a:latin typeface="Calibri" charset="0"/>
              <a:cs typeface="Times New Roman" charset="0"/>
            </a:endParaRPr>
          </a:p>
          <a:p>
            <a:pPr>
              <a:tabLst>
                <a:tab pos="228600" algn="l"/>
                <a:tab pos="457200" algn="l"/>
              </a:tabLst>
            </a:pPr>
            <a:r>
              <a:rPr lang="en-US" dirty="0">
                <a:latin typeface="Calibri" charset="0"/>
              </a:rPr>
              <a:t>•	</a:t>
            </a:r>
            <a:r>
              <a:rPr lang="en-US" b="1" dirty="0" smtClean="0">
                <a:solidFill>
                  <a:srgbClr val="008000"/>
                </a:solidFill>
                <a:latin typeface="Calibri" charset="0"/>
              </a:rPr>
              <a:t>_______________________________________ </a:t>
            </a:r>
            <a:r>
              <a:rPr lang="en-US" dirty="0">
                <a:latin typeface="Calibri" charset="0"/>
              </a:rPr>
              <a:t>— </a:t>
            </a:r>
            <a:r>
              <a:rPr lang="en-US" dirty="0" smtClean="0">
                <a:latin typeface="Calibri" charset="0"/>
              </a:rPr>
              <a:t>	study </a:t>
            </a:r>
            <a:r>
              <a:rPr lang="en-US" dirty="0">
                <a:latin typeface="Calibri" charset="0"/>
              </a:rPr>
              <a:t>of human mind and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dirty="0">
                <a:latin typeface="Calibri" charset="0"/>
              </a:rPr>
              <a:t>	behavior</a:t>
            </a:r>
            <a:endParaRPr lang="en-US" dirty="0">
              <a:latin typeface="Calibri" charset="0"/>
              <a:cs typeface="Times New Roman" charset="0"/>
            </a:endParaRPr>
          </a:p>
          <a:p>
            <a:pPr>
              <a:tabLst>
                <a:tab pos="228600" algn="l"/>
                <a:tab pos="457200" algn="l"/>
              </a:tabLst>
            </a:pPr>
            <a:r>
              <a:rPr lang="en-US" dirty="0">
                <a:latin typeface="Calibri" charset="0"/>
              </a:rPr>
              <a:t>•	Ivan Pavlov believes human actions are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dirty="0">
                <a:latin typeface="Calibri" charset="0"/>
              </a:rPr>
              <a:t>	actually </a:t>
            </a:r>
            <a:r>
              <a:rPr lang="en-US" dirty="0" smtClean="0">
                <a:latin typeface="Calibri" charset="0"/>
              </a:rPr>
              <a:t>_________________________________ 	reactions </a:t>
            </a:r>
            <a:endParaRPr lang="en-US" dirty="0">
              <a:latin typeface="Calibri" charset="0"/>
              <a:cs typeface="Times New Roman" charset="0"/>
            </a:endParaRPr>
          </a:p>
          <a:p>
            <a:pPr>
              <a:tabLst>
                <a:tab pos="228600" algn="l"/>
                <a:tab pos="457200" algn="l"/>
              </a:tabLst>
            </a:pPr>
            <a:r>
              <a:rPr lang="en-US" dirty="0">
                <a:latin typeface="Calibri" charset="0"/>
              </a:rPr>
              <a:t>•	Sigmund Freud studies the unconscious;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dirty="0">
                <a:latin typeface="Calibri" charset="0"/>
              </a:rPr>
              <a:t>	develops psychoanalysis</a:t>
            </a:r>
            <a:endParaRPr lang="en-US" dirty="0">
              <a:latin typeface="Calibri" charset="0"/>
              <a:cs typeface="Times New Roman" charset="0"/>
            </a:endParaRPr>
          </a:p>
          <a:p>
            <a:pPr>
              <a:tabLst>
                <a:tab pos="228600" algn="l"/>
                <a:tab pos="457200" algn="l"/>
              </a:tabLst>
            </a:pPr>
            <a:r>
              <a:rPr lang="en-US" dirty="0">
                <a:latin typeface="Calibri" charset="0"/>
              </a:rPr>
              <a:t>•	</a:t>
            </a:r>
            <a:r>
              <a:rPr lang="en-US" dirty="0">
                <a:latin typeface="Calibri" charset="0"/>
                <a:cs typeface="Times New Roman" charset="0"/>
              </a:rPr>
              <a:t>Freud and Pavlov shake the Enlightenment</a:t>
            </a:r>
            <a:r>
              <a:rPr lang="ja-JP" altLang="en-US" dirty="0">
                <a:latin typeface="Calibri" charset="0"/>
                <a:cs typeface="Times New Roman" charset="0"/>
              </a:rPr>
              <a:t>’</a:t>
            </a:r>
            <a:r>
              <a:rPr lang="en-US" dirty="0">
                <a:latin typeface="Calibri" charset="0"/>
                <a:cs typeface="Times New Roman" charset="0"/>
              </a:rPr>
              <a:t>s faith 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dirty="0">
                <a:latin typeface="Calibri" charset="0"/>
                <a:cs typeface="Times New Roman" charset="0"/>
              </a:rPr>
              <a:t>	in reason </a:t>
            </a: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533400" y="838200"/>
            <a:ext cx="691356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533400" y="381000"/>
            <a:ext cx="516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CC0000"/>
                </a:solidFill>
                <a:latin typeface="Calibri" charset="0"/>
                <a:cs typeface="Times New Roman" charset="0"/>
              </a:rPr>
              <a:t>Social Sciences Explore Behavior </a:t>
            </a:r>
          </a:p>
        </p:txBody>
      </p:sp>
      <p:pic>
        <p:nvPicPr>
          <p:cNvPr id="28677" name="Picture 13" descr="http://rds.yahoo.com/_ylt=A0WTefZFTPdI63kAHb.jzbkF/SIG=12644j94t/EXP=1224252869/**http%3A/www.paolocascia.it/public/Sigmund_Fre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1054100"/>
            <a:ext cx="2373312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0964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28600" y="838200"/>
            <a:ext cx="81534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b="1">
                <a:latin typeface="Calibri" charset="0"/>
              </a:rPr>
              <a:t>Sigmund Freud</a:t>
            </a:r>
            <a:r>
              <a:rPr lang="en-US">
                <a:latin typeface="Calibri" charset="0"/>
              </a:rPr>
              <a:t>, born (May 6, 1856 – September 23, 1939), was an </a:t>
            </a:r>
            <a:r>
              <a:rPr lang="en-US">
                <a:latin typeface="Calibri" charset="0"/>
                <a:hlinkClick r:id="rId2" tooltip="Austria"/>
              </a:rPr>
              <a:t>Austrian</a:t>
            </a:r>
            <a:r>
              <a:rPr lang="en-US">
                <a:latin typeface="Calibri" charset="0"/>
              </a:rPr>
              <a:t> </a:t>
            </a:r>
            <a:r>
              <a:rPr lang="en-US">
                <a:latin typeface="Calibri" charset="0"/>
                <a:hlinkClick r:id="rId3" tooltip="Psychiatrist"/>
              </a:rPr>
              <a:t>psychiatrist</a:t>
            </a:r>
            <a:r>
              <a:rPr lang="en-US">
                <a:latin typeface="Calibri" charset="0"/>
              </a:rPr>
              <a:t> who founded the </a:t>
            </a:r>
            <a:r>
              <a:rPr lang="en-US">
                <a:latin typeface="Calibri" charset="0"/>
                <a:hlinkClick r:id="rId4" tooltip="Psychoanalysis"/>
              </a:rPr>
              <a:t>psychoanalytic school</a:t>
            </a:r>
            <a:r>
              <a:rPr lang="en-US">
                <a:latin typeface="Calibri" charset="0"/>
              </a:rPr>
              <a:t> of </a:t>
            </a:r>
            <a:r>
              <a:rPr lang="en-US">
                <a:latin typeface="Calibri" charset="0"/>
                <a:hlinkClick r:id="rId5" tooltip="Psychology"/>
              </a:rPr>
              <a:t>psychology</a:t>
            </a:r>
            <a:r>
              <a:rPr lang="en-US">
                <a:latin typeface="Calibri" charset="0"/>
              </a:rPr>
              <a:t>.</a:t>
            </a:r>
            <a:r>
              <a:rPr lang="en-US" baseline="30000">
                <a:latin typeface="Calibri" charset="0"/>
                <a:hlinkClick r:id="" action="ppaction://noaction"/>
              </a:rPr>
              <a:t>[1]</a:t>
            </a:r>
            <a:r>
              <a:rPr lang="en-US">
                <a:latin typeface="Calibri" charset="0"/>
              </a:rPr>
              <a:t> Freud is best known for his theories of the </a:t>
            </a:r>
            <a:r>
              <a:rPr lang="en-US">
                <a:latin typeface="Calibri" charset="0"/>
                <a:hlinkClick r:id="rId6" tooltip="Unconscious mind"/>
              </a:rPr>
              <a:t>unconscious mind</a:t>
            </a:r>
            <a:r>
              <a:rPr lang="en-US">
                <a:latin typeface="Calibri" charset="0"/>
              </a:rPr>
              <a:t> and the </a:t>
            </a:r>
            <a:r>
              <a:rPr lang="en-US" u="sng">
                <a:latin typeface="Calibri" charset="0"/>
                <a:hlinkClick r:id="rId7" tooltip="Defense mechanism"/>
              </a:rPr>
              <a:t>defense mechanism</a:t>
            </a:r>
            <a:r>
              <a:rPr lang="en-US">
                <a:latin typeface="Calibri" charset="0"/>
              </a:rPr>
              <a:t> of </a:t>
            </a:r>
            <a:r>
              <a:rPr lang="en-US">
                <a:latin typeface="Calibri" charset="0"/>
                <a:hlinkClick r:id="rId8" tooltip="Psychological repression"/>
              </a:rPr>
              <a:t>repression</a:t>
            </a:r>
            <a:r>
              <a:rPr lang="en-US">
                <a:latin typeface="Calibri" charset="0"/>
              </a:rPr>
              <a:t> and for creating the clinical practice of </a:t>
            </a:r>
            <a:r>
              <a:rPr lang="en-US">
                <a:latin typeface="Calibri" charset="0"/>
                <a:hlinkClick r:id="rId4" tooltip="Psychoanalysis"/>
              </a:rPr>
              <a:t>psychoanalysis</a:t>
            </a:r>
            <a:r>
              <a:rPr lang="en-US">
                <a:latin typeface="Calibri" charset="0"/>
              </a:rPr>
              <a:t> for curing </a:t>
            </a:r>
            <a:r>
              <a:rPr lang="en-US">
                <a:latin typeface="Calibri" charset="0"/>
                <a:hlinkClick r:id="rId9" tooltip="Psychopathology"/>
              </a:rPr>
              <a:t>psychopathology</a:t>
            </a:r>
            <a:r>
              <a:rPr lang="en-US">
                <a:latin typeface="Calibri" charset="0"/>
              </a:rPr>
              <a:t> through dialogue between a patient and a psychoanalyst. Freud is also renowned for his redefinition of </a:t>
            </a:r>
            <a:r>
              <a:rPr lang="en-US" u="sng">
                <a:latin typeface="Calibri" charset="0"/>
                <a:hlinkClick r:id="rId10" tooltip="Sexual desire"/>
              </a:rPr>
              <a:t>sexual desire</a:t>
            </a:r>
            <a:r>
              <a:rPr lang="en-US">
                <a:latin typeface="Calibri" charset="0"/>
              </a:rPr>
              <a:t> as the primary motivational energy of human life, as well as his therapeutic techniques, including the use of </a:t>
            </a:r>
            <a:r>
              <a:rPr lang="en-US">
                <a:latin typeface="Calibri" charset="0"/>
                <a:hlinkClick r:id="rId11" tooltip="Free association (psychology)"/>
              </a:rPr>
              <a:t>free association</a:t>
            </a:r>
            <a:r>
              <a:rPr lang="en-US">
                <a:latin typeface="Calibri" charset="0"/>
              </a:rPr>
              <a:t>, his theory of </a:t>
            </a:r>
            <a:r>
              <a:rPr lang="en-US">
                <a:latin typeface="Calibri" charset="0"/>
                <a:hlinkClick r:id="rId12" tooltip="Transference"/>
              </a:rPr>
              <a:t>transference</a:t>
            </a:r>
            <a:r>
              <a:rPr lang="en-US">
                <a:latin typeface="Calibri" charset="0"/>
              </a:rPr>
              <a:t> in the therapeutic relationship, and the interpretation of </a:t>
            </a:r>
            <a:r>
              <a:rPr lang="en-US">
                <a:latin typeface="Calibri" charset="0"/>
                <a:hlinkClick r:id="rId13" tooltip="Dream"/>
              </a:rPr>
              <a:t>dreams</a:t>
            </a:r>
            <a:r>
              <a:rPr lang="en-US">
                <a:latin typeface="Calibri" charset="0"/>
              </a:rPr>
              <a:t> as sources of insight into unconscious desires. 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228600" y="152400"/>
            <a:ext cx="516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CC0000"/>
                </a:solidFill>
                <a:latin typeface="Calibri" charset="0"/>
                <a:cs typeface="Times New Roman" charset="0"/>
              </a:rPr>
              <a:t>Social Sciences Explore Behavior </a:t>
            </a:r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228600" y="609600"/>
            <a:ext cx="691356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94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381000" y="990600"/>
            <a:ext cx="8305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sz="2000" b="1">
                <a:latin typeface="Calibri" charset="0"/>
              </a:rPr>
              <a:t>From Leisure Culture to Mass Culture</a:t>
            </a:r>
            <a:endParaRPr lang="en-US" sz="2000">
              <a:latin typeface="Calibri" charset="0"/>
              <a:cs typeface="Times New Roman" charset="0"/>
            </a:endParaRPr>
          </a:p>
          <a:p>
            <a:pPr>
              <a:tabLst>
                <a:tab pos="228600" algn="l"/>
                <a:tab pos="457200" algn="l"/>
              </a:tabLst>
            </a:pPr>
            <a:r>
              <a:rPr lang="en-US">
                <a:latin typeface="Calibri" charset="0"/>
              </a:rPr>
              <a:t>•	</a:t>
            </a:r>
            <a:r>
              <a:rPr lang="en-US" b="1">
                <a:solidFill>
                  <a:srgbClr val="008000"/>
                </a:solidFill>
                <a:latin typeface="Calibri" charset="0"/>
              </a:rPr>
              <a:t>Mass culture </a:t>
            </a:r>
            <a:r>
              <a:rPr lang="en-US">
                <a:latin typeface="Calibri" charset="0"/>
              </a:rPr>
              <a:t>— art, music, writing, and entertainment for large audience</a:t>
            </a:r>
          </a:p>
        </p:txBody>
      </p:sp>
      <p:sp>
        <p:nvSpPr>
          <p:cNvPr id="30723" name="Line 5"/>
          <p:cNvSpPr>
            <a:spLocks noChangeShapeType="1"/>
          </p:cNvSpPr>
          <p:nvPr/>
        </p:nvSpPr>
        <p:spPr bwMode="auto">
          <a:xfrm>
            <a:off x="515938" y="762000"/>
            <a:ext cx="6913562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381000" y="304800"/>
            <a:ext cx="390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CC0000"/>
                </a:solidFill>
                <a:latin typeface="Calibri" charset="0"/>
                <a:cs typeface="Times New Roman" charset="0"/>
              </a:rPr>
              <a:t>The Rise of Mass Culture </a:t>
            </a:r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381000" y="1981200"/>
            <a:ext cx="8305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000" b="1" dirty="0">
                <a:latin typeface="Calibri" charset="0"/>
              </a:rPr>
              <a:t>Changes Produce Mass Culture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>
              <a:tabLst>
                <a:tab pos="228600" algn="l"/>
              </a:tabLst>
            </a:pPr>
            <a:r>
              <a:rPr lang="en-US" dirty="0">
                <a:latin typeface="Calibri" charset="0"/>
              </a:rPr>
              <a:t>•	Leisure activities (movies, music) now available to </a:t>
            </a:r>
            <a:r>
              <a:rPr lang="en-US" dirty="0" smtClean="0">
                <a:latin typeface="Calibri" charset="0"/>
              </a:rPr>
              <a:t>____________________________</a:t>
            </a:r>
            <a:endParaRPr lang="en-US" dirty="0">
              <a:latin typeface="Calibri" charset="0"/>
            </a:endParaRPr>
          </a:p>
        </p:txBody>
      </p:sp>
      <p:sp>
        <p:nvSpPr>
          <p:cNvPr id="280589" name="Text Box 13"/>
          <p:cNvSpPr txBox="1">
            <a:spLocks noChangeArrowheads="1"/>
          </p:cNvSpPr>
          <p:nvPr/>
        </p:nvSpPr>
        <p:spPr bwMode="auto">
          <a:xfrm>
            <a:off x="381000" y="3124200"/>
            <a:ext cx="814863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latin typeface="Calibri" charset="0"/>
              </a:rPr>
              <a:t>Music Halls, Vaudeville, and Movies</a:t>
            </a:r>
            <a:endParaRPr lang="en-US" sz="200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•	Traveling acts feature music, juggling, dancing</a:t>
            </a:r>
            <a:endParaRPr lang="en-US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•	In 1880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s, people develop early projections of moving images</a:t>
            </a:r>
            <a:endParaRPr lang="en-US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•	By the early 1900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s, filmmakers produce the first feature films</a:t>
            </a:r>
          </a:p>
        </p:txBody>
      </p:sp>
      <p:sp>
        <p:nvSpPr>
          <p:cNvPr id="280591" name="Text Box 15"/>
          <p:cNvSpPr txBox="1">
            <a:spLocks noChangeArrowheads="1"/>
          </p:cNvSpPr>
          <p:nvPr/>
        </p:nvSpPr>
        <p:spPr bwMode="auto">
          <a:xfrm>
            <a:off x="381000" y="4953000"/>
            <a:ext cx="8305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Sports Entertain Millions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</a:t>
            </a:r>
            <a:r>
              <a:rPr lang="en-US" dirty="0">
                <a:latin typeface="Calibri" charset="0"/>
                <a:cs typeface="Times New Roman" charset="0"/>
              </a:rPr>
              <a:t>Spectator sports draw huge crowds; modern Olympics in Greece</a:t>
            </a:r>
            <a:r>
              <a:rPr lang="en-US">
                <a:latin typeface="Calibri" charset="0"/>
                <a:cs typeface="Times New Roman" charset="0"/>
              </a:rPr>
              <a:t>, </a:t>
            </a:r>
            <a:r>
              <a:rPr lang="en-US" smtClean="0">
                <a:latin typeface="Calibri" charset="0"/>
                <a:cs typeface="Times New Roman" charset="0"/>
              </a:rPr>
              <a:t>_______________ </a:t>
            </a:r>
            <a:endParaRPr lang="en-US" dirty="0">
              <a:latin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8166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0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0" grpId="0" autoUpdateAnimBg="0"/>
      <p:bldP spid="280588" grpId="0" autoUpdateAnimBg="0"/>
      <p:bldP spid="280589" grpId="0" autoUpdateAnimBg="0"/>
      <p:bldP spid="28059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15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099" name="Text Box 159"/>
          <p:cNvSpPr txBox="1">
            <a:spLocks noChangeArrowheads="1"/>
          </p:cNvSpPr>
          <p:nvPr/>
        </p:nvSpPr>
        <p:spPr bwMode="auto">
          <a:xfrm>
            <a:off x="1041400" y="266700"/>
            <a:ext cx="5487988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sz="3000" b="1">
                <a:solidFill>
                  <a:srgbClr val="CB6E19"/>
                </a:solidFill>
                <a:latin typeface="Calibri" charset="0"/>
                <a:cs typeface="Times New Roman" charset="0"/>
              </a:rPr>
              <a:t>Democratic Reform and Activism </a:t>
            </a:r>
          </a:p>
          <a:p>
            <a:pPr eaLnBrk="1" hangingPunct="1">
              <a:lnSpc>
                <a:spcPct val="85000"/>
              </a:lnSpc>
            </a:pPr>
            <a:r>
              <a:rPr lang="en-US" sz="2400" b="1">
                <a:solidFill>
                  <a:srgbClr val="CC0000"/>
                </a:solidFill>
                <a:latin typeface="Calibri" charset="0"/>
                <a:cs typeface="Times New Roman" charset="0"/>
              </a:rPr>
              <a:t>Britain Enacts Reforms</a:t>
            </a:r>
            <a:r>
              <a:rPr lang="en-US" sz="3000" b="1">
                <a:solidFill>
                  <a:srgbClr val="CB6E19"/>
                </a:solidFill>
                <a:latin typeface="Calibri" charset="0"/>
                <a:cs typeface="Times New Roman" charset="0"/>
              </a:rPr>
              <a:t> </a:t>
            </a:r>
          </a:p>
        </p:txBody>
      </p:sp>
      <p:sp>
        <p:nvSpPr>
          <p:cNvPr id="8352" name="Text Box 160"/>
          <p:cNvSpPr txBox="1">
            <a:spLocks noChangeArrowheads="1"/>
          </p:cNvSpPr>
          <p:nvPr/>
        </p:nvSpPr>
        <p:spPr bwMode="auto">
          <a:xfrm>
            <a:off x="371475" y="1209675"/>
            <a:ext cx="83915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Calibri" charset="0"/>
              </a:rPr>
              <a:t>A Severely Limited Democracy</a:t>
            </a:r>
          </a:p>
          <a:p>
            <a:pPr eaLnBrk="1" hangingPunct="1"/>
            <a:r>
              <a:rPr lang="en-US" dirty="0">
                <a:latin typeface="Calibri" charset="0"/>
              </a:rPr>
              <a:t>•	In the early 1800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s, voting was limited to </a:t>
            </a:r>
            <a:r>
              <a:rPr lang="en-US" dirty="0" smtClean="0">
                <a:latin typeface="Calibri" charset="0"/>
              </a:rPr>
              <a:t>_______________ </a:t>
            </a:r>
            <a:r>
              <a:rPr lang="en-US" dirty="0">
                <a:latin typeface="Calibri" charset="0"/>
              </a:rPr>
              <a:t>with substantial property 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Women could not vote at all; the upper classes </a:t>
            </a:r>
            <a:r>
              <a:rPr lang="en-US" dirty="0" smtClean="0">
                <a:latin typeface="Calibri" charset="0"/>
              </a:rPr>
              <a:t>(______%</a:t>
            </a:r>
            <a:r>
              <a:rPr lang="en-US" dirty="0">
                <a:latin typeface="Calibri" charset="0"/>
              </a:rPr>
              <a:t>) run the government</a:t>
            </a:r>
          </a:p>
        </p:txBody>
      </p:sp>
      <p:grpSp>
        <p:nvGrpSpPr>
          <p:cNvPr id="4101" name="Group 163"/>
          <p:cNvGrpSpPr>
            <a:grpSpLocks/>
          </p:cNvGrpSpPr>
          <p:nvPr/>
        </p:nvGrpSpPr>
        <p:grpSpPr bwMode="auto">
          <a:xfrm>
            <a:off x="304800" y="366713"/>
            <a:ext cx="658813" cy="517525"/>
            <a:chOff x="2880" y="1776"/>
            <a:chExt cx="415" cy="326"/>
          </a:xfrm>
        </p:grpSpPr>
        <p:sp>
          <p:nvSpPr>
            <p:cNvPr id="4106" name="Text Box 164"/>
            <p:cNvSpPr txBox="1">
              <a:spLocks noChangeArrowheads="1"/>
            </p:cNvSpPr>
            <p:nvPr/>
          </p:nvSpPr>
          <p:spPr bwMode="auto">
            <a:xfrm>
              <a:off x="2880" y="1776"/>
              <a:ext cx="41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800" b="1">
                  <a:solidFill>
                    <a:srgbClr val="003399"/>
                  </a:solidFill>
                  <a:latin typeface="Calibri" charset="0"/>
                </a:rPr>
                <a:t>SECTION</a:t>
              </a:r>
            </a:p>
          </p:txBody>
        </p:sp>
        <p:sp>
          <p:nvSpPr>
            <p:cNvPr id="4107" name="Oval 165"/>
            <p:cNvSpPr>
              <a:spLocks noChangeArrowheads="1"/>
            </p:cNvSpPr>
            <p:nvPr/>
          </p:nvSpPr>
          <p:spPr bwMode="auto">
            <a:xfrm>
              <a:off x="2989" y="1903"/>
              <a:ext cx="192" cy="192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108" name="Text Box 166"/>
            <p:cNvSpPr txBox="1">
              <a:spLocks noChangeArrowheads="1"/>
            </p:cNvSpPr>
            <p:nvPr/>
          </p:nvSpPr>
          <p:spPr bwMode="auto">
            <a:xfrm>
              <a:off x="2985" y="1890"/>
              <a:ext cx="1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Calibri" charset="0"/>
                </a:rPr>
                <a:t>1</a:t>
              </a:r>
              <a:endParaRPr lang="en-US" sz="2400">
                <a:latin typeface="Calibri" charset="0"/>
              </a:endParaRPr>
            </a:p>
          </p:txBody>
        </p:sp>
      </p:grpSp>
      <p:sp>
        <p:nvSpPr>
          <p:cNvPr id="4102" name="Line 167"/>
          <p:cNvSpPr>
            <a:spLocks noChangeShapeType="1"/>
          </p:cNvSpPr>
          <p:nvPr/>
        </p:nvSpPr>
        <p:spPr bwMode="auto">
          <a:xfrm>
            <a:off x="1041400" y="1173163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68" name="Text Box 176"/>
          <p:cNvSpPr txBox="1">
            <a:spLocks noChangeArrowheads="1"/>
          </p:cNvSpPr>
          <p:nvPr/>
        </p:nvSpPr>
        <p:spPr bwMode="auto">
          <a:xfrm>
            <a:off x="371475" y="2362200"/>
            <a:ext cx="83915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Calibri" charset="0"/>
              </a:rPr>
              <a:t>The Reform Bill of 1832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1832 bill gives the middle class </a:t>
            </a:r>
            <a:r>
              <a:rPr lang="en-US" b="1" dirty="0" smtClean="0">
                <a:solidFill>
                  <a:srgbClr val="008000"/>
                </a:solidFill>
                <a:latin typeface="Calibri" charset="0"/>
              </a:rPr>
              <a:t>___________________________ </a:t>
            </a:r>
            <a:r>
              <a:rPr lang="en-US" dirty="0">
                <a:latin typeface="Calibri" charset="0"/>
              </a:rPr>
              <a:t>— the right to vote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</a:t>
            </a:r>
            <a:r>
              <a:rPr lang="en-US" dirty="0">
                <a:latin typeface="Calibri" charset="0"/>
                <a:cs typeface="Times New Roman" charset="0"/>
              </a:rPr>
              <a:t>Also gives thriving new industrial cities </a:t>
            </a:r>
            <a:r>
              <a:rPr lang="en-US" dirty="0" smtClean="0">
                <a:latin typeface="Calibri" charset="0"/>
                <a:cs typeface="Times New Roman" charset="0"/>
              </a:rPr>
              <a:t>more _________________________________</a:t>
            </a:r>
            <a:endParaRPr lang="en-US" dirty="0">
              <a:latin typeface="Calibri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71475" y="3581400"/>
            <a:ext cx="839152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sz="2000" b="1" dirty="0">
                <a:latin typeface="Calibri" charset="0"/>
              </a:rPr>
              <a:t>Chartist Movement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>
              <a:tabLst>
                <a:tab pos="228600" algn="l"/>
                <a:tab pos="457200" algn="l"/>
              </a:tabLst>
            </a:pPr>
            <a:r>
              <a:rPr lang="en-US" dirty="0">
                <a:latin typeface="Calibri" charset="0"/>
              </a:rPr>
              <a:t>•	</a:t>
            </a:r>
            <a:r>
              <a:rPr lang="en-US" b="1" dirty="0">
                <a:solidFill>
                  <a:srgbClr val="008000"/>
                </a:solidFill>
                <a:latin typeface="Calibri" charset="0"/>
              </a:rPr>
              <a:t>Chartist movement </a:t>
            </a:r>
            <a:r>
              <a:rPr lang="en-US" dirty="0">
                <a:latin typeface="Calibri" charset="0"/>
              </a:rPr>
              <a:t>— expands </a:t>
            </a:r>
            <a:r>
              <a:rPr lang="en-US" dirty="0" smtClean="0">
                <a:latin typeface="Calibri" charset="0"/>
              </a:rPr>
              <a:t>_________________________ </a:t>
            </a:r>
            <a:r>
              <a:rPr lang="en-US" dirty="0">
                <a:latin typeface="Calibri" charset="0"/>
              </a:rPr>
              <a:t>and reforms politics</a:t>
            </a:r>
            <a:endParaRPr lang="en-US" dirty="0">
              <a:latin typeface="Calibri" charset="0"/>
              <a:cs typeface="Times New Roman" charset="0"/>
            </a:endParaRPr>
          </a:p>
          <a:p>
            <a:pPr>
              <a:tabLst>
                <a:tab pos="228600" algn="l"/>
                <a:tab pos="457200" algn="l"/>
              </a:tabLst>
            </a:pPr>
            <a:r>
              <a:rPr lang="en-US" dirty="0">
                <a:latin typeface="Calibri" charset="0"/>
              </a:rPr>
              <a:t>•	Demands suffrage for all men, a </a:t>
            </a:r>
            <a:r>
              <a:rPr lang="en-US" dirty="0" smtClean="0">
                <a:latin typeface="Calibri" charset="0"/>
              </a:rPr>
              <a:t>________________ </a:t>
            </a:r>
            <a:r>
              <a:rPr lang="en-US" dirty="0">
                <a:latin typeface="Calibri" charset="0"/>
              </a:rPr>
              <a:t>vote, and Parliamentary reforms</a:t>
            </a:r>
            <a:endParaRPr lang="en-US" dirty="0">
              <a:latin typeface="Calibri" charset="0"/>
              <a:cs typeface="Times New Roman" charset="0"/>
            </a:endParaRPr>
          </a:p>
          <a:p>
            <a:pPr>
              <a:tabLst>
                <a:tab pos="228600" algn="l"/>
                <a:tab pos="457200" algn="l"/>
              </a:tabLst>
            </a:pPr>
            <a:r>
              <a:rPr lang="en-US" dirty="0">
                <a:latin typeface="Calibri" charset="0"/>
              </a:rPr>
              <a:t>•	Parliament at first rejects, but eventually adopts Chartist goals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04800" y="5029200"/>
            <a:ext cx="84582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The Victorian Age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</a:t>
            </a:r>
            <a:r>
              <a:rPr lang="en-US" b="1" dirty="0">
                <a:solidFill>
                  <a:srgbClr val="008000"/>
                </a:solidFill>
                <a:latin typeface="Calibri" charset="0"/>
              </a:rPr>
              <a:t>Queen Victoria </a:t>
            </a:r>
            <a:r>
              <a:rPr lang="en-US" dirty="0">
                <a:latin typeface="Calibri" charset="0"/>
              </a:rPr>
              <a:t>— rules for 64 years at height of British power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Loses power </a:t>
            </a:r>
            <a:r>
              <a:rPr lang="en-US" dirty="0" smtClean="0">
                <a:latin typeface="Calibri" charset="0"/>
              </a:rPr>
              <a:t>to Parliament, especially the ____________________________________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</a:t>
            </a:r>
            <a:r>
              <a:rPr lang="en-US" dirty="0">
                <a:latin typeface="Calibri" charset="0"/>
                <a:cs typeface="Times New Roman" charset="0"/>
              </a:rPr>
              <a:t>Government is run almost completely </a:t>
            </a:r>
            <a:r>
              <a:rPr lang="en-US" dirty="0" smtClean="0">
                <a:latin typeface="Calibri" charset="0"/>
                <a:cs typeface="Times New Roman" charset="0"/>
              </a:rPr>
              <a:t>by the _________________________________</a:t>
            </a:r>
            <a:endParaRPr lang="en-US" dirty="0">
              <a:latin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769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2" grpId="0" autoUpdateAnimBg="0"/>
      <p:bldP spid="8368" grpId="0" autoUpdateAnimBg="0"/>
      <p:bldP spid="15" grpId="0" autoUpdateAnimBg="0"/>
      <p:bldP spid="1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D:\Chapter26\great_t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5913"/>
            <a:ext cx="61722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1371600" y="5029200"/>
            <a:ext cx="632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Image from the movie </a:t>
            </a:r>
            <a:r>
              <a:rPr lang="en-US" b="1" i="1"/>
              <a:t>The Great Train Robbery</a:t>
            </a:r>
            <a:r>
              <a:rPr lang="en-US" b="1"/>
              <a:t> (1903).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6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queen_victor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86568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5334000" y="420688"/>
            <a:ext cx="358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latin typeface="Calibri" charset="0"/>
              </a:rPr>
              <a:t>Portrait of Queen Victoria. Painting (1886), Alexander Basano</a:t>
            </a:r>
            <a:r>
              <a:rPr lang="en-US" b="1">
                <a:latin typeface="Calibri" charset="0"/>
              </a:rPr>
              <a:t>.</a:t>
            </a: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7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609600" y="327025"/>
            <a:ext cx="3246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latin typeface="Calibri" charset="0"/>
                <a:cs typeface="Times New Roman" charset="0"/>
              </a:rPr>
              <a:t>Women Get the Vote </a:t>
            </a:r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652463" y="784225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50" name="Text Box 10"/>
          <p:cNvSpPr txBox="1">
            <a:spLocks noChangeArrowheads="1"/>
          </p:cNvSpPr>
          <p:nvPr/>
        </p:nvSpPr>
        <p:spPr bwMode="auto">
          <a:xfrm>
            <a:off x="228600" y="990600"/>
            <a:ext cx="4343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Organization and Resistance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Many women organize to win the right to </a:t>
            </a:r>
          </a:p>
          <a:p>
            <a:pPr eaLnBrk="1" hangingPunct="1"/>
            <a:r>
              <a:rPr lang="en-US" dirty="0">
                <a:latin typeface="Calibri" charset="0"/>
              </a:rPr>
              <a:t>	vote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Some argue against it as too </a:t>
            </a:r>
            <a:r>
              <a:rPr lang="en-US" dirty="0" smtClean="0">
                <a:latin typeface="Calibri" charset="0"/>
              </a:rPr>
              <a:t>__________________ </a:t>
            </a:r>
            <a:r>
              <a:rPr lang="en-US" dirty="0">
                <a:latin typeface="Calibri" charset="0"/>
              </a:rPr>
              <a:t>a </a:t>
            </a:r>
            <a:r>
              <a:rPr lang="en-US" dirty="0" smtClean="0">
                <a:latin typeface="Calibri" charset="0"/>
              </a:rPr>
              <a:t>break </a:t>
            </a:r>
            <a:r>
              <a:rPr lang="en-US" dirty="0">
                <a:latin typeface="Calibri" charset="0"/>
              </a:rPr>
              <a:t>from tradition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Others say women do not have </a:t>
            </a:r>
            <a:r>
              <a:rPr lang="en-US" dirty="0" smtClean="0">
                <a:latin typeface="Calibri" charset="0"/>
              </a:rPr>
              <a:t>__________________ </a:t>
            </a:r>
            <a:r>
              <a:rPr lang="en-US" dirty="0">
                <a:latin typeface="Calibri" charset="0"/>
              </a:rPr>
              <a:t>to </a:t>
            </a:r>
            <a:r>
              <a:rPr lang="en-US" dirty="0" smtClean="0">
                <a:latin typeface="Calibri" charset="0"/>
              </a:rPr>
              <a:t>engage </a:t>
            </a:r>
            <a:r>
              <a:rPr lang="en-US" dirty="0">
                <a:latin typeface="Calibri" charset="0"/>
              </a:rPr>
              <a:t>in politics</a:t>
            </a:r>
          </a:p>
        </p:txBody>
      </p:sp>
      <p:sp>
        <p:nvSpPr>
          <p:cNvPr id="266260" name="Text Box 20"/>
          <p:cNvSpPr txBox="1">
            <a:spLocks noChangeArrowheads="1"/>
          </p:cNvSpPr>
          <p:nvPr/>
        </p:nvSpPr>
        <p:spPr bwMode="auto">
          <a:xfrm>
            <a:off x="228600" y="3429000"/>
            <a:ext cx="4191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Militant Protests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</a:t>
            </a:r>
            <a:r>
              <a:rPr lang="en-US" dirty="0" err="1">
                <a:latin typeface="Calibri" charset="0"/>
              </a:rPr>
              <a:t>Emmeline</a:t>
            </a:r>
            <a:r>
              <a:rPr lang="en-US" dirty="0">
                <a:latin typeface="Calibri" charset="0"/>
              </a:rPr>
              <a:t> Pankhurst forms Women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s </a:t>
            </a:r>
          </a:p>
          <a:p>
            <a:pPr eaLnBrk="1" hangingPunct="1"/>
            <a:r>
              <a:rPr lang="en-US" dirty="0">
                <a:latin typeface="Calibri" charset="0"/>
              </a:rPr>
              <a:t>	Social and Political Union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After 1903, WSPU members protest, go </a:t>
            </a:r>
          </a:p>
          <a:p>
            <a:pPr eaLnBrk="1" hangingPunct="1"/>
            <a:r>
              <a:rPr lang="en-US" dirty="0">
                <a:latin typeface="Calibri" charset="0"/>
              </a:rPr>
              <a:t>	to jail, stage hunger strikes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</a:t>
            </a:r>
            <a:r>
              <a:rPr lang="en-US" dirty="0">
                <a:latin typeface="Calibri" charset="0"/>
                <a:cs typeface="Times New Roman" charset="0"/>
              </a:rPr>
              <a:t>Women do not win suffrage in Britain </a:t>
            </a:r>
          </a:p>
          <a:p>
            <a:pPr eaLnBrk="1" hangingPunct="1"/>
            <a:r>
              <a:rPr lang="en-US" dirty="0">
                <a:latin typeface="Calibri" charset="0"/>
                <a:cs typeface="Times New Roman" charset="0"/>
              </a:rPr>
              <a:t>	and U.S. until after </a:t>
            </a:r>
            <a:r>
              <a:rPr lang="en-US" dirty="0" smtClean="0">
                <a:latin typeface="Calibri" charset="0"/>
                <a:cs typeface="Times New Roman" charset="0"/>
              </a:rPr>
              <a:t>_________________</a:t>
            </a:r>
            <a:endParaRPr lang="en-US" dirty="0">
              <a:latin typeface="Calibri" charset="0"/>
            </a:endParaRPr>
          </a:p>
        </p:txBody>
      </p:sp>
      <p:pic>
        <p:nvPicPr>
          <p:cNvPr id="6150" name="Picture 14" descr="PRO ref: ZPER 34/147; a Women's Right To Serve march, 19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41910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2485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0" grpId="0" autoUpdateAnimBg="0"/>
      <p:bldP spid="26626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5"/>
          <p:cNvSpPr>
            <a:spLocks noChangeArrowheads="1"/>
          </p:cNvSpPr>
          <p:nvPr/>
        </p:nvSpPr>
        <p:spPr bwMode="auto">
          <a:xfrm>
            <a:off x="457200" y="304800"/>
            <a:ext cx="3624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latin typeface="Calibri" charset="0"/>
                <a:cs typeface="Times New Roman" charset="0"/>
              </a:rPr>
              <a:t>France and Democracy </a:t>
            </a:r>
          </a:p>
        </p:txBody>
      </p:sp>
      <p:sp>
        <p:nvSpPr>
          <p:cNvPr id="7171" name="Line 86"/>
          <p:cNvSpPr>
            <a:spLocks noChangeShapeType="1"/>
          </p:cNvSpPr>
          <p:nvPr/>
        </p:nvSpPr>
        <p:spPr bwMode="auto">
          <a:xfrm>
            <a:off x="576263" y="762000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04" name="Text Box 92"/>
          <p:cNvSpPr txBox="1">
            <a:spLocks noChangeArrowheads="1"/>
          </p:cNvSpPr>
          <p:nvPr/>
        </p:nvSpPr>
        <p:spPr bwMode="auto">
          <a:xfrm>
            <a:off x="457200" y="914400"/>
            <a:ext cx="830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The Third Republic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France changes governments repeatedly </a:t>
            </a:r>
            <a:r>
              <a:rPr lang="en-US" dirty="0" smtClean="0">
                <a:latin typeface="Calibri" charset="0"/>
              </a:rPr>
              <a:t>after the ___________________________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</a:t>
            </a:r>
            <a:r>
              <a:rPr lang="en-US" b="1" dirty="0">
                <a:solidFill>
                  <a:srgbClr val="008000"/>
                </a:solidFill>
                <a:latin typeface="Calibri" charset="0"/>
              </a:rPr>
              <a:t>Third Republic </a:t>
            </a:r>
            <a:r>
              <a:rPr lang="en-US" dirty="0">
                <a:latin typeface="Calibri" charset="0"/>
              </a:rPr>
              <a:t>— French government formed in 1875, lasts 60 years</a:t>
            </a:r>
          </a:p>
        </p:txBody>
      </p:sp>
      <p:sp>
        <p:nvSpPr>
          <p:cNvPr id="64619" name="Text Box 107"/>
          <p:cNvSpPr txBox="1">
            <a:spLocks noChangeArrowheads="1"/>
          </p:cNvSpPr>
          <p:nvPr/>
        </p:nvSpPr>
        <p:spPr bwMode="auto">
          <a:xfrm>
            <a:off x="457200" y="2286000"/>
            <a:ext cx="80772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The Dreyfus Affair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</a:t>
            </a:r>
            <a:r>
              <a:rPr lang="en-US" b="1" dirty="0">
                <a:solidFill>
                  <a:srgbClr val="008000"/>
                </a:solidFill>
                <a:latin typeface="Calibri" charset="0"/>
              </a:rPr>
              <a:t>Dreyfus affair </a:t>
            </a:r>
            <a:r>
              <a:rPr lang="en-US" dirty="0">
                <a:latin typeface="Calibri" charset="0"/>
              </a:rPr>
              <a:t>— spy controversy over </a:t>
            </a:r>
            <a:r>
              <a:rPr lang="en-US" dirty="0" smtClean="0">
                <a:latin typeface="Calibri" charset="0"/>
              </a:rPr>
              <a:t>_________________ </a:t>
            </a:r>
            <a:r>
              <a:rPr lang="en-US" dirty="0">
                <a:latin typeface="Calibri" charset="0"/>
              </a:rPr>
              <a:t>officer in French army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</a:t>
            </a:r>
            <a:r>
              <a:rPr lang="en-US" b="1" dirty="0" smtClean="0">
                <a:solidFill>
                  <a:srgbClr val="008000"/>
                </a:solidFill>
                <a:latin typeface="Calibri" charset="0"/>
              </a:rPr>
              <a:t>______________________ </a:t>
            </a:r>
            <a:r>
              <a:rPr lang="en-US" dirty="0" smtClean="0">
                <a:latin typeface="Calibri" charset="0"/>
              </a:rPr>
              <a:t>— </a:t>
            </a:r>
            <a:r>
              <a:rPr lang="en-US" dirty="0">
                <a:latin typeface="Calibri" charset="0"/>
              </a:rPr>
              <a:t>prejudice against Jews, prevalent in much of Europe 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Government eventually declares Captain Alfred Dreyfus </a:t>
            </a:r>
            <a:r>
              <a:rPr lang="en-US" dirty="0" smtClean="0">
                <a:latin typeface="Calibri" charset="0"/>
              </a:rPr>
              <a:t>_____________________</a:t>
            </a:r>
            <a:endParaRPr lang="en-US" dirty="0">
              <a:latin typeface="Calibri" charset="0"/>
            </a:endParaRPr>
          </a:p>
        </p:txBody>
      </p:sp>
      <p:sp>
        <p:nvSpPr>
          <p:cNvPr id="64626" name="Text Box 114"/>
          <p:cNvSpPr txBox="1">
            <a:spLocks noChangeArrowheads="1"/>
          </p:cNvSpPr>
          <p:nvPr/>
        </p:nvSpPr>
        <p:spPr bwMode="auto">
          <a:xfrm>
            <a:off x="457200" y="4267200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The Rise of Zionism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</a:t>
            </a:r>
            <a:r>
              <a:rPr lang="en-US" b="1" dirty="0">
                <a:solidFill>
                  <a:srgbClr val="008000"/>
                </a:solidFill>
                <a:latin typeface="Calibri" charset="0"/>
                <a:cs typeface="Times New Roman" charset="0"/>
              </a:rPr>
              <a:t>Zionism </a:t>
            </a:r>
            <a:r>
              <a:rPr lang="en-US" dirty="0">
                <a:latin typeface="Calibri" charset="0"/>
                <a:cs typeface="Times New Roman" charset="0"/>
              </a:rPr>
              <a:t>— movement </a:t>
            </a:r>
            <a:r>
              <a:rPr lang="en-US" dirty="0" smtClean="0">
                <a:latin typeface="Calibri" charset="0"/>
                <a:cs typeface="Times New Roman" charset="0"/>
              </a:rPr>
              <a:t>for _____________________ homeland</a:t>
            </a:r>
            <a:r>
              <a:rPr lang="en-US" dirty="0">
                <a:latin typeface="Calibri" charset="0"/>
                <a:cs typeface="Times New Roman" charset="0"/>
              </a:rPr>
              <a:t>—grows after Dreyfus affair</a:t>
            </a:r>
          </a:p>
        </p:txBody>
      </p:sp>
    </p:spTree>
    <p:extLst>
      <p:ext uri="{BB962C8B-B14F-4D97-AF65-F5344CB8AC3E}">
        <p14:creationId xmlns:p14="http://schemas.microsoft.com/office/powerpoint/2010/main" val="11927909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04" grpId="0" autoUpdateAnimBg="0"/>
      <p:bldP spid="64619" grpId="0" autoUpdateAnimBg="0"/>
      <p:bldP spid="6462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dreyf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427196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5105400" y="452438"/>
            <a:ext cx="3733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latin typeface="Calibri" charset="0"/>
              </a:rPr>
              <a:t>Depiction of military degradation of Alfred Dreyfus, French army officer. </a:t>
            </a:r>
            <a:r>
              <a:rPr lang="en-US" sz="2000" b="1" i="1">
                <a:latin typeface="Calibri" charset="0"/>
              </a:rPr>
              <a:t>Le Petit Journal (January 10, 1895).</a:t>
            </a:r>
            <a:endParaRPr lang="en-US" sz="20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524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66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219" name="Rectangle 69"/>
          <p:cNvSpPr>
            <a:spLocks noChangeArrowheads="1"/>
          </p:cNvSpPr>
          <p:nvPr/>
        </p:nvSpPr>
        <p:spPr bwMode="auto">
          <a:xfrm>
            <a:off x="1041400" y="565150"/>
            <a:ext cx="475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latin typeface="Calibri" charset="0"/>
                <a:cs typeface="Times New Roman" charset="0"/>
              </a:rPr>
              <a:t>Canada Struggles for Self-Rule </a:t>
            </a:r>
          </a:p>
        </p:txBody>
      </p:sp>
      <p:sp>
        <p:nvSpPr>
          <p:cNvPr id="9220" name="Text Box 70"/>
          <p:cNvSpPr txBox="1">
            <a:spLocks noChangeArrowheads="1"/>
          </p:cNvSpPr>
          <p:nvPr/>
        </p:nvSpPr>
        <p:spPr bwMode="auto">
          <a:xfrm>
            <a:off x="1041400" y="261938"/>
            <a:ext cx="5584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sz="3000" b="1">
                <a:solidFill>
                  <a:srgbClr val="CB6E19"/>
                </a:solidFill>
                <a:latin typeface="Calibri" charset="0"/>
                <a:cs typeface="Times New Roman" charset="0"/>
              </a:rPr>
              <a:t>Self-Rule for British Colonies </a:t>
            </a:r>
          </a:p>
        </p:txBody>
      </p:sp>
      <p:sp>
        <p:nvSpPr>
          <p:cNvPr id="74823" name="Text Box 71"/>
          <p:cNvSpPr txBox="1">
            <a:spLocks noChangeArrowheads="1"/>
          </p:cNvSpPr>
          <p:nvPr/>
        </p:nvSpPr>
        <p:spPr bwMode="auto">
          <a:xfrm>
            <a:off x="382588" y="1022350"/>
            <a:ext cx="8447087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French and English Canada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Canada was originally home to many Native American peoples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Later, problems between Catholic French, Protestant English settlers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Canada split: Upper Canada </a:t>
            </a:r>
            <a:r>
              <a:rPr lang="en-US" dirty="0" smtClean="0">
                <a:latin typeface="Calibri" charset="0"/>
              </a:rPr>
              <a:t>(_______________)</a:t>
            </a:r>
            <a:r>
              <a:rPr lang="en-US" dirty="0">
                <a:latin typeface="Calibri" charset="0"/>
              </a:rPr>
              <a:t>, Lower Canada </a:t>
            </a:r>
            <a:r>
              <a:rPr lang="en-US" dirty="0" smtClean="0">
                <a:latin typeface="Calibri" charset="0"/>
              </a:rPr>
              <a:t>(________________)</a:t>
            </a:r>
            <a:endParaRPr lang="en-US" dirty="0">
              <a:latin typeface="Calibri" charset="0"/>
            </a:endParaRPr>
          </a:p>
        </p:txBody>
      </p:sp>
      <p:sp>
        <p:nvSpPr>
          <p:cNvPr id="9222" name="Line 77"/>
          <p:cNvSpPr>
            <a:spLocks noChangeShapeType="1"/>
          </p:cNvSpPr>
          <p:nvPr/>
        </p:nvSpPr>
        <p:spPr bwMode="auto">
          <a:xfrm>
            <a:off x="1041400" y="1022350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3" name="Group 79"/>
          <p:cNvGrpSpPr>
            <a:grpSpLocks/>
          </p:cNvGrpSpPr>
          <p:nvPr/>
        </p:nvGrpSpPr>
        <p:grpSpPr bwMode="auto">
          <a:xfrm>
            <a:off x="382588" y="287338"/>
            <a:ext cx="658812" cy="506412"/>
            <a:chOff x="2880" y="1344"/>
            <a:chExt cx="415" cy="319"/>
          </a:xfrm>
        </p:grpSpPr>
        <p:sp>
          <p:nvSpPr>
            <p:cNvPr id="9227" name="Text Box 80"/>
            <p:cNvSpPr txBox="1">
              <a:spLocks noChangeArrowheads="1"/>
            </p:cNvSpPr>
            <p:nvPr/>
          </p:nvSpPr>
          <p:spPr bwMode="auto">
            <a:xfrm>
              <a:off x="2880" y="1344"/>
              <a:ext cx="41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800" b="1">
                  <a:solidFill>
                    <a:srgbClr val="003399"/>
                  </a:solidFill>
                  <a:latin typeface="Calibri" charset="0"/>
                </a:rPr>
                <a:t>SECTION</a:t>
              </a:r>
            </a:p>
          </p:txBody>
        </p:sp>
        <p:sp>
          <p:nvSpPr>
            <p:cNvPr id="9228" name="Oval 81"/>
            <p:cNvSpPr>
              <a:spLocks noChangeArrowheads="1"/>
            </p:cNvSpPr>
            <p:nvPr/>
          </p:nvSpPr>
          <p:spPr bwMode="auto">
            <a:xfrm>
              <a:off x="2989" y="1471"/>
              <a:ext cx="192" cy="192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229" name="Text Box 82"/>
            <p:cNvSpPr txBox="1">
              <a:spLocks noChangeArrowheads="1"/>
            </p:cNvSpPr>
            <p:nvPr/>
          </p:nvSpPr>
          <p:spPr bwMode="auto">
            <a:xfrm>
              <a:off x="2993" y="1450"/>
              <a:ext cx="1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Calibri" charset="0"/>
                </a:rPr>
                <a:t>2</a:t>
              </a:r>
              <a:endParaRPr lang="en-US" sz="2400">
                <a:latin typeface="Calibri" charset="0"/>
              </a:endParaRPr>
            </a:p>
          </p:txBody>
        </p:sp>
      </p:grpSp>
      <p:sp>
        <p:nvSpPr>
          <p:cNvPr id="74838" name="Text Box 86"/>
          <p:cNvSpPr txBox="1">
            <a:spLocks noChangeArrowheads="1"/>
          </p:cNvSpPr>
          <p:nvPr/>
        </p:nvSpPr>
        <p:spPr bwMode="auto">
          <a:xfrm>
            <a:off x="382588" y="2590800"/>
            <a:ext cx="8447087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The Durham Report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This division eases tensions, but </a:t>
            </a:r>
            <a:r>
              <a:rPr lang="en-US" dirty="0" smtClean="0">
                <a:latin typeface="Calibri" charset="0"/>
              </a:rPr>
              <a:t>________________________ </a:t>
            </a:r>
            <a:r>
              <a:rPr lang="en-US" dirty="0">
                <a:latin typeface="Calibri" charset="0"/>
              </a:rPr>
              <a:t>class holds power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•	_____________________ </a:t>
            </a:r>
            <a:r>
              <a:rPr lang="en-US" dirty="0">
                <a:latin typeface="Calibri" charset="0"/>
              </a:rPr>
              <a:t>class demands more reform, producing rebellions in 1830s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</a:t>
            </a:r>
            <a:r>
              <a:rPr lang="en-US" dirty="0">
                <a:latin typeface="Calibri" charset="0"/>
                <a:cs typeface="Times New Roman" charset="0"/>
              </a:rPr>
              <a:t>Parliament approves Lord Durham</a:t>
            </a:r>
            <a:r>
              <a:rPr lang="ja-JP" altLang="en-US" dirty="0">
                <a:latin typeface="Calibri" charset="0"/>
                <a:cs typeface="Times New Roman" charset="0"/>
              </a:rPr>
              <a:t>’</a:t>
            </a:r>
            <a:r>
              <a:rPr lang="en-US" dirty="0">
                <a:latin typeface="Calibri" charset="0"/>
                <a:cs typeface="Times New Roman" charset="0"/>
              </a:rPr>
              <a:t>s changes allowing more </a:t>
            </a:r>
            <a:r>
              <a:rPr lang="en-US" dirty="0" smtClean="0">
                <a:latin typeface="Calibri" charset="0"/>
                <a:cs typeface="Times New Roman" charset="0"/>
              </a:rPr>
              <a:t>self-rule</a:t>
            </a:r>
            <a:r>
              <a:rPr lang="en-US" dirty="0" smtClean="0">
                <a:latin typeface="Calibri" charset="0"/>
              </a:rPr>
              <a:t> </a:t>
            </a:r>
            <a:endParaRPr lang="en-US" dirty="0">
              <a:latin typeface="Calibri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82588" y="4114800"/>
            <a:ext cx="8447087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The Dominion of Canada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Canadians want central government to protect interests </a:t>
            </a:r>
            <a:r>
              <a:rPr lang="en-US" dirty="0" smtClean="0">
                <a:latin typeface="Calibri" charset="0"/>
              </a:rPr>
              <a:t>against the </a:t>
            </a:r>
            <a:r>
              <a:rPr lang="en-US" dirty="0">
                <a:latin typeface="Calibri" charset="0"/>
              </a:rPr>
              <a:t>U.S.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In 1867, Dominion of Canada formed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</a:t>
            </a:r>
            <a:r>
              <a:rPr lang="en-US" b="1" dirty="0">
                <a:solidFill>
                  <a:srgbClr val="008000"/>
                </a:solidFill>
                <a:latin typeface="Calibri" charset="0"/>
              </a:rPr>
              <a:t>Dominion</a:t>
            </a:r>
            <a:r>
              <a:rPr lang="en-US" dirty="0">
                <a:latin typeface="Calibri" charset="0"/>
              </a:rPr>
              <a:t>—self-governing but part of British Empire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82587" y="5562600"/>
            <a:ext cx="84470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charset="0"/>
              </a:rPr>
              <a:t>Canada</a:t>
            </a:r>
            <a:r>
              <a:rPr lang="ja-JP" altLang="en-US" sz="2000" b="1" dirty="0">
                <a:latin typeface="Calibri" charset="0"/>
              </a:rPr>
              <a:t>’</a:t>
            </a:r>
            <a:r>
              <a:rPr lang="en-US" sz="2000" b="1" dirty="0">
                <a:latin typeface="Calibri" charset="0"/>
              </a:rPr>
              <a:t>s Westward Expansion</a:t>
            </a:r>
            <a:endParaRPr lang="en-US" sz="2000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First prime minister of Canada is John MacDonald</a:t>
            </a:r>
            <a:endParaRPr lang="en-US" dirty="0">
              <a:latin typeface="Calibri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•	</a:t>
            </a:r>
            <a:r>
              <a:rPr lang="en-US" dirty="0">
                <a:latin typeface="Calibri" charset="0"/>
                <a:cs typeface="Times New Roman" charset="0"/>
              </a:rPr>
              <a:t>Expands Canada to </a:t>
            </a:r>
            <a:r>
              <a:rPr lang="en-US" dirty="0" smtClean="0">
                <a:latin typeface="Calibri" charset="0"/>
                <a:cs typeface="Times New Roman" charset="0"/>
              </a:rPr>
              <a:t>the ___________________, </a:t>
            </a:r>
            <a:r>
              <a:rPr lang="en-US" dirty="0">
                <a:latin typeface="Calibri" charset="0"/>
                <a:cs typeface="Times New Roman" charset="0"/>
              </a:rPr>
              <a:t>then builds transcontinental railroad</a:t>
            </a:r>
            <a:r>
              <a:rPr lang="en-US" dirty="0"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75537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23" grpId="0" autoUpdateAnimBg="0"/>
      <p:bldP spid="74838" grpId="0" autoUpdateAnimBg="0"/>
      <p:bldP spid="15" grpId="0" autoUpdateAnimBg="0"/>
      <p:bldP spid="1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01650"/>
            <a:ext cx="7975600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162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633</Words>
  <Application>Microsoft Macintosh PowerPoint</Application>
  <PresentationFormat>On-screen Show (4:3)</PresentationFormat>
  <Paragraphs>246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Champion, Brandon</dc:creator>
  <cp:lastModifiedBy>Champion, Brandon</cp:lastModifiedBy>
  <cp:revision>3</cp:revision>
  <dcterms:created xsi:type="dcterms:W3CDTF">2012-11-27T13:26:40Z</dcterms:created>
  <dcterms:modified xsi:type="dcterms:W3CDTF">2012-11-27T13:53:10Z</dcterms:modified>
</cp:coreProperties>
</file>